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notesMasterIdLst>
    <p:notesMasterId r:id="rId35"/>
  </p:notesMasterIdLst>
  <p:handoutMasterIdLst>
    <p:handoutMasterId r:id="rId36"/>
  </p:handoutMasterIdLst>
  <p:sldIdLst>
    <p:sldId id="347" r:id="rId2"/>
    <p:sldId id="358" r:id="rId3"/>
    <p:sldId id="349" r:id="rId4"/>
    <p:sldId id="348" r:id="rId5"/>
    <p:sldId id="360" r:id="rId6"/>
    <p:sldId id="373" r:id="rId7"/>
    <p:sldId id="374" r:id="rId8"/>
    <p:sldId id="382" r:id="rId9"/>
    <p:sldId id="377" r:id="rId10"/>
    <p:sldId id="375" r:id="rId11"/>
    <p:sldId id="376" r:id="rId12"/>
    <p:sldId id="379" r:id="rId13"/>
    <p:sldId id="361" r:id="rId14"/>
    <p:sldId id="362" r:id="rId15"/>
    <p:sldId id="363" r:id="rId16"/>
    <p:sldId id="328" r:id="rId17"/>
    <p:sldId id="364" r:id="rId18"/>
    <p:sldId id="365" r:id="rId19"/>
    <p:sldId id="384" r:id="rId20"/>
    <p:sldId id="367" r:id="rId21"/>
    <p:sldId id="368" r:id="rId22"/>
    <p:sldId id="383" r:id="rId23"/>
    <p:sldId id="369" r:id="rId24"/>
    <p:sldId id="370" r:id="rId25"/>
    <p:sldId id="371" r:id="rId26"/>
    <p:sldId id="372" r:id="rId27"/>
    <p:sldId id="380" r:id="rId28"/>
    <p:sldId id="353" r:id="rId29"/>
    <p:sldId id="357" r:id="rId30"/>
    <p:sldId id="354" r:id="rId31"/>
    <p:sldId id="356" r:id="rId32"/>
    <p:sldId id="351" r:id="rId33"/>
    <p:sldId id="381" r:id="rId34"/>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72" userDrawn="1">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chner, Claudia" initials="BC" lastIdx="10" clrIdx="0">
    <p:extLst>
      <p:ext uri="{19B8F6BF-5375-455C-9EA6-DF929625EA0E}">
        <p15:presenceInfo xmlns:p15="http://schemas.microsoft.com/office/powerpoint/2012/main" userId="Buchner, Claudia" providerId="None"/>
      </p:ext>
    </p:extLst>
  </p:cmAuthor>
  <p:cmAuthor id="2" name="Renner, Matthias" initials="RM" lastIdx="7" clrIdx="1">
    <p:extLst>
      <p:ext uri="{19B8F6BF-5375-455C-9EA6-DF929625EA0E}">
        <p15:presenceInfo xmlns:p15="http://schemas.microsoft.com/office/powerpoint/2012/main" userId="Renner, Matthias" providerId="None"/>
      </p:ext>
    </p:extLst>
  </p:cmAuthor>
  <p:cmAuthor id="3" name="Matthias Renner" initials="MR" lastIdx="2" clrIdx="2">
    <p:extLst>
      <p:ext uri="{19B8F6BF-5375-455C-9EA6-DF929625EA0E}">
        <p15:presenceInfo xmlns:p15="http://schemas.microsoft.com/office/powerpoint/2012/main" userId="ace60a1c523e29f8" providerId="Windows Live"/>
      </p:ext>
    </p:extLst>
  </p:cmAuthor>
  <p:cmAuthor id="4" name="Alexander Hangl" initials="AH" lastIdx="3" clrIdx="3">
    <p:extLst>
      <p:ext uri="{19B8F6BF-5375-455C-9EA6-DF929625EA0E}">
        <p15:presenceInfo xmlns:p15="http://schemas.microsoft.com/office/powerpoint/2012/main" userId="0c602116384c4b2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093"/>
    <a:srgbClr val="B6C5DA"/>
    <a:srgbClr val="3B8A15"/>
    <a:srgbClr val="FFFFFF"/>
    <a:srgbClr val="B5C4D7"/>
    <a:srgbClr val="A5B3C0"/>
    <a:srgbClr val="003283"/>
    <a:srgbClr val="FF0000"/>
    <a:srgbClr val="666666"/>
    <a:srgbClr val="2B3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40" autoAdjust="0"/>
    <p:restoredTop sz="91945" autoAdjust="0"/>
  </p:normalViewPr>
  <p:slideViewPr>
    <p:cSldViewPr snapToGrid="0" showGuides="1">
      <p:cViewPr varScale="1">
        <p:scale>
          <a:sx n="116" d="100"/>
          <a:sy n="116" d="100"/>
        </p:scale>
        <p:origin x="216" y="288"/>
      </p:cViewPr>
      <p:guideLst>
        <p:guide orient="horz" pos="4118"/>
        <p:guide orient="horz" pos="3835"/>
        <p:guide orient="horz" pos="1072"/>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91" d="100"/>
          <a:sy n="91" d="100"/>
        </p:scale>
        <p:origin x="3690" y="84"/>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12-01T14:07:35.272" idx="5">
    <p:pos x="10" y="10"/>
    <p:text>Wie finde ich raus ob ich eine Java Runtime Umgebung installiert habe?</p:text>
    <p:extLst>
      <p:ext uri="{C676402C-5697-4E1C-873F-D02D1690AC5C}">
        <p15:threadingInfo xmlns:p15="http://schemas.microsoft.com/office/powerpoint/2012/main" timeZoneBias="-60"/>
      </p:ext>
    </p:extLst>
  </p:cm>
  <p:cm authorId="4" dt="2017-08-11T14:52:26.361" idx="1">
    <p:pos x="10" y="146"/>
    <p:text>Indem man die Eingabeaufforderung (cmd) startet und "java -version" eingibt und dies mit Enter bestätigt. Nun sollte ein Eintrag mit JAVA(TM) SE Runtime Environment zu sehen sein. :)</p:text>
    <p:extLst>
      <p:ext uri="{C676402C-5697-4E1C-873F-D02D1690AC5C}">
        <p15:threadingInfo xmlns:p15="http://schemas.microsoft.com/office/powerpoint/2012/main" timeZoneBias="-120">
          <p15:parentCm authorId="2" idx="5"/>
        </p15:threadingInfo>
      </p:ext>
    </p:extLst>
  </p:cm>
  <p:cm authorId="2" dt="2016-12-01T14:24:07.772" idx="6">
    <p:pos x="146" y="146"/>
    <p:text>Mars ist outdated laut Eclipse -&gt; eventuell updaten</p:text>
    <p:extLst>
      <p:ext uri="{C676402C-5697-4E1C-873F-D02D1690AC5C}">
        <p15:threadingInfo xmlns:p15="http://schemas.microsoft.com/office/powerpoint/2012/main" timeZoneBias="-60"/>
      </p:ext>
    </p:extLst>
  </p:cm>
  <p:cm authorId="4" dt="2017-08-11T14:53:51.471" idx="2">
    <p:pos x="5528" y="1616"/>
    <p:text>Eclipse Neon release oder sobald unterstützt der Oxygen release.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10</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11</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12</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13</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14</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15</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B1513C20-845C-479A-AD8A-D31F4BD21BD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Font typeface="Wingdings" panose="05000000000000000000" pitchFamily="2" charset="2"/>
              <a:buChar char="n"/>
              <a:defRPr sz="1300">
                <a:solidFill>
                  <a:schemeClr val="tx1"/>
                </a:solidFill>
                <a:latin typeface="Arial" panose="020B0604020202020204" pitchFamily="34" charset="0"/>
              </a:defRPr>
            </a:lvl1pPr>
            <a:lvl2pPr marL="742950" indent="-285750">
              <a:spcBef>
                <a:spcPct val="30000"/>
              </a:spcBef>
              <a:buSzPct val="80000"/>
              <a:buFont typeface="Wingdings" panose="05000000000000000000" pitchFamily="2" charset="2"/>
              <a:buChar char="u"/>
              <a:defRPr sz="1300">
                <a:solidFill>
                  <a:schemeClr val="tx1"/>
                </a:solidFill>
                <a:latin typeface="Arial" panose="020B0604020202020204" pitchFamily="34" charset="0"/>
              </a:defRPr>
            </a:lvl2pPr>
            <a:lvl3pPr marL="1143000" indent="-228600">
              <a:spcBef>
                <a:spcPct val="30000"/>
              </a:spcBef>
              <a:buSzPct val="60000"/>
              <a:buFont typeface="Wingdings" panose="05000000000000000000" pitchFamily="2" charset="2"/>
              <a:buChar char="l"/>
              <a:defRPr sz="1300">
                <a:solidFill>
                  <a:schemeClr val="tx1"/>
                </a:solidFill>
                <a:latin typeface="Arial" panose="020B0604020202020204" pitchFamily="34" charset="0"/>
              </a:defRPr>
            </a:lvl3pPr>
            <a:lvl4pPr marL="1600200" indent="-228600">
              <a:spcBef>
                <a:spcPct val="30000"/>
              </a:spcBef>
              <a:defRPr sz="1300">
                <a:solidFill>
                  <a:schemeClr val="tx1"/>
                </a:solidFill>
                <a:latin typeface="Arial" panose="020B0604020202020204" pitchFamily="34" charset="0"/>
              </a:defRPr>
            </a:lvl4pPr>
            <a:lvl5pPr marL="2057400" indent="-228600">
              <a:spcBef>
                <a:spcPct val="30000"/>
              </a:spcBef>
              <a:defRPr sz="1300">
                <a:solidFill>
                  <a:schemeClr val="tx1"/>
                </a:solidFill>
                <a:latin typeface="Arial" panose="020B0604020202020204" pitchFamily="34" charset="0"/>
              </a:defRPr>
            </a:lvl5pPr>
            <a:lvl6pPr marL="2514600" indent="-228600" eaLnBrk="0" fontAlgn="base" hangingPunct="0">
              <a:spcBef>
                <a:spcPct val="30000"/>
              </a:spcBef>
              <a:spcAft>
                <a:spcPct val="0"/>
              </a:spcAft>
              <a:defRPr sz="1300">
                <a:solidFill>
                  <a:schemeClr val="tx1"/>
                </a:solidFill>
                <a:latin typeface="Arial" panose="020B0604020202020204" pitchFamily="34" charset="0"/>
              </a:defRPr>
            </a:lvl6pPr>
            <a:lvl7pPr marL="2971800" indent="-228600" eaLnBrk="0" fontAlgn="base" hangingPunct="0">
              <a:spcBef>
                <a:spcPct val="30000"/>
              </a:spcBef>
              <a:spcAft>
                <a:spcPct val="0"/>
              </a:spcAft>
              <a:defRPr sz="1300">
                <a:solidFill>
                  <a:schemeClr val="tx1"/>
                </a:solidFill>
                <a:latin typeface="Arial" panose="020B0604020202020204" pitchFamily="34" charset="0"/>
              </a:defRPr>
            </a:lvl7pPr>
            <a:lvl8pPr marL="3429000" indent="-228600" eaLnBrk="0" fontAlgn="base" hangingPunct="0">
              <a:spcBef>
                <a:spcPct val="30000"/>
              </a:spcBef>
              <a:spcAft>
                <a:spcPct val="0"/>
              </a:spcAft>
              <a:defRPr sz="1300">
                <a:solidFill>
                  <a:schemeClr val="tx1"/>
                </a:solidFill>
                <a:latin typeface="Arial" panose="020B0604020202020204" pitchFamily="34" charset="0"/>
              </a:defRPr>
            </a:lvl8pPr>
            <a:lvl9pPr marL="3886200" indent="-22860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buFontTx/>
              <a:buNone/>
            </a:pPr>
            <a:r>
              <a:rPr lang="en-US" altLang="en-US" sz="1000"/>
              <a:t>Unit:     </a:t>
            </a:r>
            <a:r>
              <a:rPr lang="en-US" altLang="en-US" sz="1000" b="0"/>
              <a:t>Introduction to the SAP Environment</a:t>
            </a:r>
            <a:endParaRPr lang="en-US" altLang="en-US" sz="1000"/>
          </a:p>
          <a:p>
            <a:pPr>
              <a:spcBef>
                <a:spcPct val="0"/>
              </a:spcBef>
              <a:buFontTx/>
              <a:buNone/>
            </a:pPr>
            <a:r>
              <a:rPr lang="en-US" altLang="en-US" sz="1000"/>
              <a:t>Topic:  </a:t>
            </a:r>
            <a:r>
              <a:rPr lang="en-US" altLang="en-US" sz="1000" b="0"/>
              <a:t>SAP Introduction</a:t>
            </a:r>
            <a:endParaRPr lang="en-US" altLang="en-US" sz="1000"/>
          </a:p>
        </p:txBody>
      </p:sp>
      <p:sp>
        <p:nvSpPr>
          <p:cNvPr id="26627" name="Rectangle 7">
            <a:extLst>
              <a:ext uri="{FF2B5EF4-FFF2-40B4-BE49-F238E27FC236}">
                <a16:creationId xmlns:a16="http://schemas.microsoft.com/office/drawing/2014/main" id="{C8D933FE-65B7-47BD-B32A-A06C3468DE8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Font typeface="Wingdings" panose="05000000000000000000" pitchFamily="2" charset="2"/>
              <a:buChar char="n"/>
              <a:defRPr sz="1300">
                <a:solidFill>
                  <a:schemeClr val="tx1"/>
                </a:solidFill>
                <a:latin typeface="Arial" panose="020B0604020202020204" pitchFamily="34" charset="0"/>
              </a:defRPr>
            </a:lvl1pPr>
            <a:lvl2pPr marL="742950" indent="-285750">
              <a:spcBef>
                <a:spcPct val="30000"/>
              </a:spcBef>
              <a:buSzPct val="80000"/>
              <a:buFont typeface="Wingdings" panose="05000000000000000000" pitchFamily="2" charset="2"/>
              <a:buChar char="u"/>
              <a:defRPr sz="1300">
                <a:solidFill>
                  <a:schemeClr val="tx1"/>
                </a:solidFill>
                <a:latin typeface="Arial" panose="020B0604020202020204" pitchFamily="34" charset="0"/>
              </a:defRPr>
            </a:lvl2pPr>
            <a:lvl3pPr marL="1143000" indent="-228600">
              <a:spcBef>
                <a:spcPct val="30000"/>
              </a:spcBef>
              <a:buSzPct val="60000"/>
              <a:buFont typeface="Wingdings" panose="05000000000000000000" pitchFamily="2" charset="2"/>
              <a:buChar char="l"/>
              <a:defRPr sz="1300">
                <a:solidFill>
                  <a:schemeClr val="tx1"/>
                </a:solidFill>
                <a:latin typeface="Arial" panose="020B0604020202020204" pitchFamily="34" charset="0"/>
              </a:defRPr>
            </a:lvl3pPr>
            <a:lvl4pPr marL="1600200" indent="-228600">
              <a:spcBef>
                <a:spcPct val="30000"/>
              </a:spcBef>
              <a:defRPr sz="1300">
                <a:solidFill>
                  <a:schemeClr val="tx1"/>
                </a:solidFill>
                <a:latin typeface="Arial" panose="020B0604020202020204" pitchFamily="34" charset="0"/>
              </a:defRPr>
            </a:lvl4pPr>
            <a:lvl5pPr marL="2057400" indent="-228600">
              <a:spcBef>
                <a:spcPct val="30000"/>
              </a:spcBef>
              <a:defRPr sz="1300">
                <a:solidFill>
                  <a:schemeClr val="tx1"/>
                </a:solidFill>
                <a:latin typeface="Arial" panose="020B0604020202020204" pitchFamily="34" charset="0"/>
              </a:defRPr>
            </a:lvl5pPr>
            <a:lvl6pPr marL="2514600" indent="-228600" eaLnBrk="0" fontAlgn="base" hangingPunct="0">
              <a:spcBef>
                <a:spcPct val="30000"/>
              </a:spcBef>
              <a:spcAft>
                <a:spcPct val="0"/>
              </a:spcAft>
              <a:defRPr sz="1300">
                <a:solidFill>
                  <a:schemeClr val="tx1"/>
                </a:solidFill>
                <a:latin typeface="Arial" panose="020B0604020202020204" pitchFamily="34" charset="0"/>
              </a:defRPr>
            </a:lvl6pPr>
            <a:lvl7pPr marL="2971800" indent="-228600" eaLnBrk="0" fontAlgn="base" hangingPunct="0">
              <a:spcBef>
                <a:spcPct val="30000"/>
              </a:spcBef>
              <a:spcAft>
                <a:spcPct val="0"/>
              </a:spcAft>
              <a:defRPr sz="1300">
                <a:solidFill>
                  <a:schemeClr val="tx1"/>
                </a:solidFill>
                <a:latin typeface="Arial" panose="020B0604020202020204" pitchFamily="34" charset="0"/>
              </a:defRPr>
            </a:lvl7pPr>
            <a:lvl8pPr marL="3429000" indent="-228600" eaLnBrk="0" fontAlgn="base" hangingPunct="0">
              <a:spcBef>
                <a:spcPct val="30000"/>
              </a:spcBef>
              <a:spcAft>
                <a:spcPct val="0"/>
              </a:spcAft>
              <a:defRPr sz="1300">
                <a:solidFill>
                  <a:schemeClr val="tx1"/>
                </a:solidFill>
                <a:latin typeface="Arial" panose="020B0604020202020204" pitchFamily="34" charset="0"/>
              </a:defRPr>
            </a:lvl8pPr>
            <a:lvl9pPr marL="3886200" indent="-22860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buFontTx/>
              <a:buNone/>
            </a:pPr>
            <a:fld id="{C9638C1B-74C3-487C-8054-6460933B4DBC}" type="slidenum">
              <a:rPr lang="en-US" altLang="en-US" sz="1000" smtClean="0">
                <a:latin typeface="Times New Roman" panose="02020603050405020304" pitchFamily="18" charset="0"/>
              </a:rPr>
              <a:pPr>
                <a:spcBef>
                  <a:spcPct val="0"/>
                </a:spcBef>
                <a:buFontTx/>
                <a:buNone/>
              </a:pPr>
              <a:t>16</a:t>
            </a:fld>
            <a:endParaRPr lang="en-US" altLang="en-US" sz="1000">
              <a:latin typeface="Times New Roman" panose="02020603050405020304" pitchFamily="18" charset="0"/>
            </a:endParaRPr>
          </a:p>
        </p:txBody>
      </p:sp>
      <p:sp>
        <p:nvSpPr>
          <p:cNvPr id="26628" name="Rectangle 4">
            <a:extLst>
              <a:ext uri="{FF2B5EF4-FFF2-40B4-BE49-F238E27FC236}">
                <a16:creationId xmlns:a16="http://schemas.microsoft.com/office/drawing/2014/main" id="{B8A2D7C4-9C8C-42DD-871E-BE0B56A29D3D}"/>
              </a:ext>
            </a:extLst>
          </p:cNvPr>
          <p:cNvSpPr>
            <a:spLocks noGrp="1" noRot="1" noChangeAspect="1" noChangeArrowheads="1" noTextEdit="1"/>
          </p:cNvSpPr>
          <p:nvPr>
            <p:ph type="sldImg"/>
          </p:nvPr>
        </p:nvSpPr>
        <p:spPr bwMode="auto">
          <a:xfrm>
            <a:off x="363538" y="690563"/>
            <a:ext cx="6132512" cy="3449637"/>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Rectangle 5">
            <a:extLst>
              <a:ext uri="{FF2B5EF4-FFF2-40B4-BE49-F238E27FC236}">
                <a16:creationId xmlns:a16="http://schemas.microsoft.com/office/drawing/2014/main" id="{DFDCE9DB-FF90-40A7-B669-24163017DE6E}"/>
              </a:ext>
            </a:extLst>
          </p:cNvPr>
          <p:cNvSpPr>
            <a:spLocks noGrp="1" noChangeArrowheads="1"/>
          </p:cNvSpPr>
          <p:nvPr>
            <p:ph type="body" idx="1"/>
          </p:nvPr>
        </p:nvSpPr>
        <p:spPr/>
        <p:txBody>
          <a:bodyPr/>
          <a:lstStyle/>
          <a:p>
            <a:endParaRPr lang="en-US" altLang="en-US" sz="1050" dirty="0"/>
          </a:p>
        </p:txBody>
      </p:sp>
    </p:spTree>
    <p:extLst>
      <p:ext uri="{BB962C8B-B14F-4D97-AF65-F5344CB8AC3E}">
        <p14:creationId xmlns:p14="http://schemas.microsoft.com/office/powerpoint/2010/main" val="2359693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17</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18</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19</a:t>
            </a:fld>
            <a:endParaRPr lang="zh-CN" altLang="en-US"/>
          </a:p>
        </p:txBody>
      </p:sp>
    </p:spTree>
    <p:extLst>
      <p:ext uri="{BB962C8B-B14F-4D97-AF65-F5344CB8AC3E}">
        <p14:creationId xmlns:p14="http://schemas.microsoft.com/office/powerpoint/2010/main" val="321073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20</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21</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22</a:t>
            </a:fld>
            <a:endParaRPr lang="zh-CN" altLang="en-US"/>
          </a:p>
        </p:txBody>
      </p:sp>
    </p:spTree>
    <p:extLst>
      <p:ext uri="{BB962C8B-B14F-4D97-AF65-F5344CB8AC3E}">
        <p14:creationId xmlns:p14="http://schemas.microsoft.com/office/powerpoint/2010/main" val="3482563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23</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24</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25</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26</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27</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28</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29</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3</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30</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31</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32</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dirty="0"/>
            </a:br>
            <a:endParaRPr dirty="0">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4</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5</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endParaRPr dirty="0">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6</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7</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8</a:t>
            </a:fld>
            <a:endParaRPr lang="zh-CN" altLang="en-US"/>
          </a:p>
        </p:txBody>
      </p:sp>
    </p:spTree>
    <p:extLst>
      <p:ext uri="{BB962C8B-B14F-4D97-AF65-F5344CB8AC3E}">
        <p14:creationId xmlns:p14="http://schemas.microsoft.com/office/powerpoint/2010/main" val="791175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9</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hyperlink" Target="http://global12.sap.com/corporate-en/legal/copyright/index.epx" TargetMode="Externa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5" Type="http://schemas.openxmlformats.org/officeDocument/2006/relationships/hyperlink" Target="http://global.sap.com/corporate-de/legal/copyright/index.epx" TargetMode="Externa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0059192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24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179342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2811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6147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4000" y="324075"/>
            <a:ext cx="11545200" cy="756175"/>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9084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1187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2714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73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87028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p:bg bwMode="gray">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bwMode="gray">
          <a:xfrm>
            <a:off x="324000" y="1800000"/>
            <a:ext cx="11545200" cy="923330"/>
          </a:xfrm>
        </p:spPr>
        <p:txBody>
          <a:bodyPr anchor="b" anchorCtr="0">
            <a:noAutofit/>
          </a:bodyPr>
          <a:lstStyle>
            <a:lvl1pPr algn="l">
              <a:defRPr sz="6000">
                <a:solidFill>
                  <a:schemeClr val="tx1"/>
                </a:solidFill>
                <a:latin typeface="+mj-lt"/>
              </a:defRPr>
            </a:lvl1pPr>
          </a:lstStyle>
          <a:p>
            <a:r>
              <a:rPr lang="en-US" dirty="0"/>
              <a:t>Click to edit text</a:t>
            </a:r>
          </a:p>
        </p:txBody>
      </p:sp>
      <p:sp>
        <p:nvSpPr>
          <p:cNvPr id="3" name="Rectangle 2"/>
          <p:cNvSpPr/>
          <p:nvPr/>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itchFamily="34" charset="-128"/>
              <a:cs typeface="Arial Unicode MS" pitchFamily="34" charset="-128"/>
            </a:endParaRPr>
          </a:p>
        </p:txBody>
      </p:sp>
      <p:sp>
        <p:nvSpPr>
          <p:cNvPr id="4" name="Rectangle 3"/>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0938115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7607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05075076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tangle 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173620" y="1088020"/>
            <a:ext cx="11806177" cy="324091"/>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000" kern="0" dirty="0" err="1">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01255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bwMode="gray">
          <a:xfrm>
            <a:off x="324000" y="2444966"/>
            <a:ext cx="7200000" cy="923330"/>
          </a:xfrm>
        </p:spPr>
        <p:txBody>
          <a:bodyPr anchor="t" anchorCtr="0">
            <a:noAutofit/>
          </a:bodyPr>
          <a:lstStyle>
            <a:lvl1pPr>
              <a:defRPr sz="6000">
                <a:solidFill>
                  <a:schemeClr val="tx1"/>
                </a:solidFill>
                <a:latin typeface="+mj-lt"/>
              </a:defRPr>
            </a:lvl1pPr>
          </a:lstStyle>
          <a:p>
            <a:r>
              <a:rPr lang="en-US" dirty="0"/>
              <a:t>Thank you</a:t>
            </a:r>
          </a:p>
        </p:txBody>
      </p:sp>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Tree>
    <p:extLst>
      <p:ext uri="{BB962C8B-B14F-4D97-AF65-F5344CB8AC3E}">
        <p14:creationId xmlns:p14="http://schemas.microsoft.com/office/powerpoint/2010/main" val="175465028"/>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pyright">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spcBef>
                <a:spcPct val="0"/>
              </a:spcBef>
            </a:pPr>
            <a:r>
              <a:rPr lang="en-US" sz="2900" b="1" dirty="0">
                <a:solidFill>
                  <a:srgbClr val="666666"/>
                </a:solidFill>
              </a:rPr>
              <a:t>© 2018 SAP SE or an SAP affiliate company. All rights reserved.</a:t>
            </a:r>
          </a:p>
        </p:txBody>
      </p:sp>
      <p:sp>
        <p:nvSpPr>
          <p:cNvPr id="5" name="TextBox 4"/>
          <p:cNvSpPr txBox="1"/>
          <p:nvPr/>
        </p:nvSpPr>
        <p:spPr bwMode="gray">
          <a:xfrm>
            <a:off x="323999" y="1692000"/>
            <a:ext cx="11547325" cy="3539430"/>
          </a:xfrm>
          <a:prstGeom prst="rect">
            <a:avLst/>
          </a:prstGeom>
          <a:noFill/>
        </p:spPr>
        <p:txBody>
          <a:bodyPr wrap="square" lIns="0" tIns="0" rIns="0" bIns="0" rtlCol="0">
            <a:spAutoFit/>
          </a:bodyPr>
          <a:lstStyle/>
          <a:p>
            <a:r>
              <a:rPr lang="en-US" sz="1200" dirty="0">
                <a:solidFill>
                  <a:srgbClr val="000000"/>
                </a:solidFill>
                <a:ea typeface="Arial Unicode MS" panose="020B0604020202020204" pitchFamily="34" charset="-128"/>
              </a:rPr>
              <a:t>No part of this publication may be reproduced or transmitted in any form or for any purpose without the express permission of SAP SE or an SAP affiliate company.</a:t>
            </a:r>
          </a:p>
          <a:p>
            <a:pPr>
              <a:spcBef>
                <a:spcPts val="1200"/>
              </a:spcBef>
            </a:pPr>
            <a:r>
              <a:rPr lang="en-US" sz="1200" dirty="0">
                <a:solidFill>
                  <a:srgbClr val="000000"/>
                </a:solidFill>
                <a:ea typeface="Arial Unicode MS" panose="020B0604020202020204"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a:solidFill>
                  <a:srgbClr val="000000"/>
                </a:solidFill>
                <a:ea typeface="Arial Unicode MS" panose="020B0604020202020204" pitchFamily="34" charset="-128"/>
                <a:hlinkClick r:id="rId5"/>
              </a:rPr>
              <a:t>http://global12.sap.com/corporate-en/legal/copyright/index.epx</a:t>
            </a:r>
            <a:r>
              <a:rPr lang="en-US" sz="1200" dirty="0">
                <a:solidFill>
                  <a:srgbClr val="000000"/>
                </a:solidFill>
                <a:ea typeface="Arial Unicode MS" panose="020B0604020202020204" pitchFamily="34" charset="-128"/>
              </a:rPr>
              <a:t> for additional trademark information and notices.</a:t>
            </a:r>
          </a:p>
          <a:p>
            <a:pPr>
              <a:spcBef>
                <a:spcPts val="1200"/>
              </a:spcBef>
            </a:pPr>
            <a:r>
              <a:rPr lang="en-US" sz="1200" dirty="0">
                <a:solidFill>
                  <a:srgbClr val="000000"/>
                </a:solidFill>
                <a:ea typeface="Arial Unicode MS" panose="020B0604020202020204" pitchFamily="34" charset="-128"/>
              </a:rPr>
              <a:t>Some software products marketed by SAP SE and its distributors contain proprietary software components of other software vendors.</a:t>
            </a:r>
          </a:p>
          <a:p>
            <a:pPr>
              <a:spcBef>
                <a:spcPts val="1200"/>
              </a:spcBef>
            </a:pPr>
            <a:r>
              <a:rPr lang="en-US" sz="1200" dirty="0">
                <a:solidFill>
                  <a:srgbClr val="000000"/>
                </a:solidFill>
                <a:ea typeface="Arial Unicode MS" panose="020B0604020202020204" pitchFamily="34" charset="-128"/>
              </a:rPr>
              <a:t>National product specifications may vary.</a:t>
            </a:r>
          </a:p>
          <a:p>
            <a:pPr>
              <a:spcBef>
                <a:spcPts val="1200"/>
              </a:spcBef>
            </a:pPr>
            <a:r>
              <a:rPr lang="en-US" sz="1200" dirty="0">
                <a:solidFill>
                  <a:srgbClr val="000000"/>
                </a:solidFill>
                <a:ea typeface="Arial Unicode MS" panose="020B0604020202020204"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a:solidFill>
                  <a:srgbClr val="000000"/>
                </a:solidFill>
                <a:ea typeface="Arial Unicode MS" panose="020B0604020202020204" pitchFamily="34" charset="-128"/>
              </a:rPr>
            </a:br>
            <a:r>
              <a:rPr lang="en-US" sz="1200" dirty="0">
                <a:solidFill>
                  <a:srgbClr val="000000"/>
                </a:solidFill>
                <a:ea typeface="Arial Unicode MS" panose="020B0604020202020204" pitchFamily="34" charset="-128"/>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dirty="0">
                <a:solidFill>
                  <a:srgbClr val="000000"/>
                </a:solidFill>
                <a:ea typeface="Arial Unicode MS" panose="020B0604020202020204" pitchFamily="34" charset="-128"/>
              </a:rPr>
              <a:t>In particular, SAP SE or its affiliated companies have no obligation to pursue any course of business outlined in this document or any related presentation, or to develop </a:t>
            </a:r>
            <a:br>
              <a:rPr lang="en-US" sz="1200" dirty="0">
                <a:solidFill>
                  <a:srgbClr val="000000"/>
                </a:solidFill>
                <a:ea typeface="Arial Unicode MS" panose="020B0604020202020204" pitchFamily="34" charset="-128"/>
              </a:rPr>
            </a:br>
            <a:r>
              <a:rPr lang="en-US" sz="1200" dirty="0">
                <a:solidFill>
                  <a:srgbClr val="000000"/>
                </a:solidFill>
                <a:ea typeface="Arial Unicode MS" panose="020B0604020202020204"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a:solidFill>
                  <a:srgbClr val="000000"/>
                </a:solidFill>
                <a:ea typeface="Arial Unicode MS" panose="020B0604020202020204" pitchFamily="34" charset="-128"/>
              </a:rPr>
            </a:br>
            <a:r>
              <a:rPr lang="en-US" sz="1200" dirty="0">
                <a:solidFill>
                  <a:srgbClr val="000000"/>
                </a:solidFill>
                <a:ea typeface="Arial Unicode MS" panose="020B0604020202020204"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492210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pyright german">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TextBox 10"/>
          <p:cNvSpPr txBox="1"/>
          <p:nvPr/>
        </p:nvSpPr>
        <p:spPr bwMode="gray">
          <a:xfrm>
            <a:off x="324000" y="324075"/>
            <a:ext cx="11547324" cy="756175"/>
          </a:xfrm>
          <a:prstGeom prst="rect">
            <a:avLst/>
          </a:prstGeom>
        </p:spPr>
        <p:txBody>
          <a:bodyPr vert="horz" lIns="0" tIns="0" rIns="0" bIns="0" rtlCol="0" anchor="ctr" anchorCtr="0">
            <a:noAutofit/>
          </a:bodyPr>
          <a:lstStyle/>
          <a:p>
            <a:pPr>
              <a:spcBef>
                <a:spcPct val="0"/>
              </a:spcBef>
              <a:defRPr/>
            </a:pPr>
            <a:r>
              <a:rPr sz="2900" b="1">
                <a:solidFill>
                  <a:srgbClr val="666666"/>
                </a:solidFill>
              </a:rPr>
              <a:t>© 2018 </a:t>
            </a:r>
            <a:r>
              <a:rPr sz="2900" b="1" dirty="0">
                <a:solidFill>
                  <a:srgbClr val="666666"/>
                </a:solidFill>
              </a:rPr>
              <a:t>SAP SE oder ein SAP-Konzernunternehmen. </a:t>
            </a:r>
            <a:br>
              <a:rPr sz="2900" b="1" dirty="0">
                <a:solidFill>
                  <a:srgbClr val="666666"/>
                </a:solidFill>
              </a:rPr>
            </a:br>
            <a:r>
              <a:rPr sz="2900" b="1" dirty="0">
                <a:solidFill>
                  <a:srgbClr val="666666"/>
                </a:solidFill>
              </a:rPr>
              <a:t>Alle Rechte vorbehalten.</a:t>
            </a:r>
          </a:p>
        </p:txBody>
      </p:sp>
      <p:sp>
        <p:nvSpPr>
          <p:cNvPr id="8" name="TextBox 7"/>
          <p:cNvSpPr txBox="1"/>
          <p:nvPr/>
        </p:nvSpPr>
        <p:spPr bwMode="gray">
          <a:xfrm>
            <a:off x="323999" y="1692000"/>
            <a:ext cx="11547325" cy="4278094"/>
          </a:xfrm>
          <a:prstGeom prst="rect">
            <a:avLst/>
          </a:prstGeom>
          <a:noFill/>
        </p:spPr>
        <p:txBody>
          <a:bodyPr wrap="square" lIns="0" tIns="0" rIns="0" bIns="0" rtlCol="0">
            <a:spAutoFit/>
          </a:bodyPr>
          <a:lstStyle/>
          <a:p>
            <a:r>
              <a:rPr sz="1200" dirty="0">
                <a:solidFill>
                  <a:srgbClr val="000000"/>
                </a:solidFill>
              </a:rPr>
              <a:t>Weitergabe und Vervielfältigung dieser Publikation oder von Teilen daraus sind, zu welchem Zweck und in welcher Form auch immer, ohne die ausdrückliche schriftliche Genehmigung durch </a:t>
            </a:r>
            <a:r>
              <a:rPr lang="en-US" sz="1200" dirty="0">
                <a:solidFill>
                  <a:srgbClr val="000000"/>
                </a:solidFill>
                <a:ea typeface="Arial Unicode MS" panose="020B0604020202020204" pitchFamily="34" charset="-128"/>
              </a:rPr>
              <a:t>SAP SE </a:t>
            </a:r>
            <a:r>
              <a:rPr sz="1200" dirty="0">
                <a:solidFill>
                  <a:srgbClr val="000000"/>
                </a:solidFill>
              </a:rPr>
              <a:t>oder ein SAP-Konzernunternehmen nicht gestattet.</a:t>
            </a:r>
          </a:p>
          <a:p>
            <a:pPr>
              <a:spcBef>
                <a:spcPts val="1200"/>
              </a:spcBef>
            </a:pPr>
            <a:r>
              <a:rPr sz="1200" dirty="0">
                <a:solidFill>
                  <a:srgbClr val="000000"/>
                </a:solidFill>
              </a:rPr>
              <a:t>SAP und andere in diesem Dokument erwähnte Produkte und Dienstleistungen von SAP sowie die dazugehörigen Logos sind Marken oder eingetragene Marken der </a:t>
            </a:r>
            <a:br>
              <a:rPr sz="1200" dirty="0">
                <a:solidFill>
                  <a:srgbClr val="000000"/>
                </a:solidFill>
              </a:rPr>
            </a:br>
            <a:r>
              <a:rPr lang="en-US" sz="1200" dirty="0">
                <a:solidFill>
                  <a:srgbClr val="000000"/>
                </a:solidFill>
                <a:ea typeface="Arial Unicode MS" panose="020B0604020202020204" pitchFamily="34" charset="-128"/>
              </a:rPr>
              <a:t>SAP SE </a:t>
            </a:r>
            <a:r>
              <a:rPr sz="1200" dirty="0">
                <a:solidFill>
                  <a:srgbClr val="000000"/>
                </a:solidFill>
              </a:rPr>
              <a:t>(oder von einem SAP-Konzernunternehmen) in Deutschland und verschiedenen anderen Ländern weltweit. </a:t>
            </a:r>
            <a:br>
              <a:rPr sz="1200" dirty="0">
                <a:solidFill>
                  <a:srgbClr val="000000"/>
                </a:solidFill>
              </a:rPr>
            </a:br>
            <a:r>
              <a:rPr sz="1200" dirty="0">
                <a:solidFill>
                  <a:srgbClr val="000000"/>
                </a:solidFill>
              </a:rPr>
              <a:t>Weitere Hinweise und Informationen zum Markenrecht finden Sie unter </a:t>
            </a:r>
            <a:r>
              <a:rPr sz="1200" dirty="0">
                <a:solidFill>
                  <a:srgbClr val="000000"/>
                </a:solidFill>
                <a:hlinkClick r:id="rId5"/>
              </a:rPr>
              <a:t>http://global.sap.com/corporate-de/legal/copyright/index.epx</a:t>
            </a:r>
            <a:r>
              <a:rPr sz="1200" dirty="0">
                <a:solidFill>
                  <a:srgbClr val="000000"/>
                </a:solidFill>
              </a:rPr>
              <a:t>.</a:t>
            </a:r>
          </a:p>
          <a:p>
            <a:pPr>
              <a:spcBef>
                <a:spcPts val="1200"/>
              </a:spcBef>
            </a:pPr>
            <a:r>
              <a:rPr sz="1200" dirty="0">
                <a:solidFill>
                  <a:srgbClr val="000000"/>
                </a:solidFill>
              </a:rPr>
              <a:t>Die von </a:t>
            </a:r>
            <a:r>
              <a:rPr lang="en-US" sz="1200" dirty="0">
                <a:solidFill>
                  <a:srgbClr val="000000"/>
                </a:solidFill>
                <a:ea typeface="Arial Unicode MS" panose="020B0604020202020204" pitchFamily="34" charset="-128"/>
              </a:rPr>
              <a:t>SAP SE </a:t>
            </a:r>
            <a:r>
              <a:rPr sz="1200" dirty="0">
                <a:solidFill>
                  <a:srgbClr val="000000"/>
                </a:solidFill>
              </a:rPr>
              <a:t>oder deren Vertriebsfirmen angebotenen Softwareprodukte können Softwarekomponenten auch anderer Softwarehersteller enthalten.</a:t>
            </a:r>
          </a:p>
          <a:p>
            <a:pPr>
              <a:spcBef>
                <a:spcPts val="1200"/>
              </a:spcBef>
            </a:pPr>
            <a:r>
              <a:rPr sz="1200" dirty="0">
                <a:solidFill>
                  <a:srgbClr val="000000"/>
                </a:solidFill>
              </a:rPr>
              <a:t>Produkte können länderspezifische Unterschiede aufweisen.</a:t>
            </a:r>
          </a:p>
          <a:p>
            <a:pPr>
              <a:spcBef>
                <a:spcPts val="1200"/>
              </a:spcBef>
            </a:pPr>
            <a:r>
              <a:rPr sz="1200" dirty="0">
                <a:solidFill>
                  <a:srgbClr val="000000"/>
                </a:solidFill>
              </a:rPr>
              <a:t>Die vorliegenden Unterlagen werden von der </a:t>
            </a:r>
            <a:r>
              <a:rPr lang="en-US" sz="1200" dirty="0">
                <a:solidFill>
                  <a:srgbClr val="000000"/>
                </a:solidFill>
                <a:ea typeface="Arial Unicode MS" panose="020B0604020202020204" pitchFamily="34" charset="-128"/>
              </a:rPr>
              <a:t>SAP SE </a:t>
            </a:r>
            <a:r>
              <a:rPr sz="1200" dirty="0">
                <a:solidFill>
                  <a:srgbClr val="000000"/>
                </a:solidFill>
              </a:rPr>
              <a:t>oder einem SAP-Konzernunternehmen bereitgestellt und dienen ausschließlich zu Informationszwecken. </a:t>
            </a:r>
            <a:br>
              <a:rPr sz="1200" dirty="0">
                <a:solidFill>
                  <a:srgbClr val="000000"/>
                </a:solidFill>
              </a:rPr>
            </a:br>
            <a:r>
              <a:rPr sz="1200" dirty="0">
                <a:solidFill>
                  <a:srgbClr val="000000"/>
                </a:solidFill>
              </a:rPr>
              <a:t>Die </a:t>
            </a:r>
            <a:r>
              <a:rPr lang="en-US" sz="1200" dirty="0">
                <a:solidFill>
                  <a:srgbClr val="000000"/>
                </a:solidFill>
                <a:ea typeface="Arial Unicode MS" panose="020B0604020202020204" pitchFamily="34" charset="-128"/>
              </a:rPr>
              <a:t>SAP SE </a:t>
            </a:r>
            <a:r>
              <a:rPr sz="1200" dirty="0">
                <a:solidFill>
                  <a:srgbClr val="000000"/>
                </a:solidFill>
              </a:rPr>
              <a:t>oder ihre Konzernunternehmen übernehmen keinerlei Haftung oder Gewährleistung für Fehler oder Unvollständigkeiten in  dieser Publikation. </a:t>
            </a:r>
            <a:br>
              <a:rPr sz="1200" dirty="0">
                <a:solidFill>
                  <a:srgbClr val="000000"/>
                </a:solidFill>
              </a:rPr>
            </a:br>
            <a:r>
              <a:rPr sz="1200" dirty="0">
                <a:solidFill>
                  <a:srgbClr val="000000"/>
                </a:solidFill>
              </a:rPr>
              <a:t>Die </a:t>
            </a:r>
            <a:r>
              <a:rPr lang="en-US" sz="1200" dirty="0">
                <a:solidFill>
                  <a:srgbClr val="000000"/>
                </a:solidFill>
                <a:ea typeface="Arial Unicode MS" panose="020B0604020202020204" pitchFamily="34" charset="-128"/>
              </a:rPr>
              <a:t>SAP SE </a:t>
            </a:r>
            <a:r>
              <a:rPr sz="1200" dirty="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200" dirty="0">
                <a:solidFill>
                  <a:srgbClr val="000000"/>
                </a:solidFill>
              </a:rPr>
              <a:t>Insbesondere sind die </a:t>
            </a:r>
            <a:r>
              <a:rPr lang="en-US" sz="1200" dirty="0">
                <a:solidFill>
                  <a:srgbClr val="000000"/>
                </a:solidFill>
                <a:ea typeface="Arial Unicode MS" panose="020B0604020202020204" pitchFamily="34" charset="-128"/>
              </a:rPr>
              <a:t>SAP SE </a:t>
            </a:r>
            <a:r>
              <a:rPr sz="1200" dirty="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sz="1200" dirty="0">
                <a:solidFill>
                  <a:srgbClr val="000000"/>
                </a:solidFill>
              </a:rPr>
            </a:br>
            <a:r>
              <a:rPr sz="1200" dirty="0">
                <a:solidFill>
                  <a:srgbClr val="000000"/>
                </a:solidFill>
              </a:rPr>
              <a:t>die Strategie und etwaige künftige Entwicklungen, Produkte und/oder Plattformen der </a:t>
            </a:r>
            <a:r>
              <a:rPr lang="en-US" sz="1200" dirty="0">
                <a:solidFill>
                  <a:srgbClr val="000000"/>
                </a:solidFill>
                <a:ea typeface="Arial Unicode MS" panose="020B0604020202020204" pitchFamily="34" charset="-128"/>
              </a:rPr>
              <a:t>SAP SE </a:t>
            </a:r>
            <a:r>
              <a:rPr sz="1200" dirty="0">
                <a:solidFill>
                  <a:srgbClr val="000000"/>
                </a:solidFill>
              </a:rPr>
              <a:t>oder ihrer Konzernunternehmen können von der </a:t>
            </a:r>
            <a:r>
              <a:rPr lang="en-US" sz="1200" dirty="0">
                <a:solidFill>
                  <a:srgbClr val="000000"/>
                </a:solidFill>
                <a:ea typeface="Arial Unicode MS" panose="020B0604020202020204" pitchFamily="34" charset="-128"/>
              </a:rPr>
              <a:t>SAP SE </a:t>
            </a:r>
            <a:r>
              <a:rPr sz="1200" dirty="0">
                <a:solidFill>
                  <a:srgbClr val="000000"/>
                </a:solidFill>
              </a:rPr>
              <a:t>oder ihren Konzernunternehmen jederzeit und ohne Angabe von Gründen unangekündigt geändert werden. </a:t>
            </a:r>
            <a:br>
              <a:rPr sz="1200" dirty="0">
                <a:solidFill>
                  <a:srgbClr val="000000"/>
                </a:solidFill>
              </a:rPr>
            </a:br>
            <a:r>
              <a:rPr sz="1200" dirty="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503644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14831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Use this title slide only with an image</a:t>
            </a:r>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296751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0" name="Picture 14"/>
          <p:cNvPicPr>
            <a:picLocks noChangeAspect="1"/>
          </p:cNvPicPr>
          <p:nvPr userDrawn="1"/>
        </p:nvPicPr>
        <p:blipFill rotWithShape="1">
          <a:blip r:embed="rId3">
            <a:extLst>
              <a:ext uri="{28A0092B-C50C-407E-A947-70E740481C1C}">
                <a14:useLocalDpi xmlns:a14="http://schemas.microsoft.com/office/drawing/2010/main" val="0"/>
              </a:ext>
            </a:extLst>
          </a:blip>
          <a:srcRect t="5637" b="637"/>
          <a:stretch/>
        </p:blipFill>
        <p:spPr>
          <a:xfrm>
            <a:off x="-1" y="0"/>
            <a:ext cx="12195176"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253769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5800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47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Rectangle 8"/>
          <p:cNvSpPr/>
          <p:nvPr/>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23337076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a:t>Divider page</a:t>
            </a:r>
          </a:p>
        </p:txBody>
      </p:sp>
      <p:sp>
        <p:nvSpPr>
          <p:cNvPr id="12" name="Rectangle 11"/>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a:t>Subtitle if needed</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3385332276"/>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err="1">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900" kern="0" dirty="0" err="1">
              <a:solidFill>
                <a:srgbClr val="000000"/>
              </a:solidFill>
              <a:ea typeface="Arial Unicode MS" pitchFamily="34" charset="-128"/>
              <a:cs typeface="Arial Unicode MS" pitchFamily="34" charset="-128"/>
            </a:endParaRPr>
          </a:p>
        </p:txBody>
      </p:sp>
      <p:sp>
        <p:nvSpPr>
          <p:cNvPr id="10" name="TextBox 9"/>
          <p:cNvSpPr txBox="1"/>
          <p:nvPr userDrawn="1"/>
        </p:nvSpPr>
        <p:spPr bwMode="black">
          <a:xfrm>
            <a:off x="324000" y="6630039"/>
            <a:ext cx="4002704" cy="138499"/>
          </a:xfrm>
          <a:prstGeom prst="rect">
            <a:avLst/>
          </a:prstGeom>
          <a:noFill/>
        </p:spPr>
        <p:txBody>
          <a:bodyPr wrap="none" lIns="85730" tIns="0" rIns="0" bIns="0" rtlCol="0">
            <a:spAutoFit/>
          </a:bodyPr>
          <a:lstStyle/>
          <a:p>
            <a:pPr marL="133200" indent="-133200">
              <a:buClr>
                <a:srgbClr val="FFFFFF"/>
              </a:buClr>
              <a:buFont typeface="Arial" pitchFamily="34" charset="0"/>
              <a:buChar char="©"/>
            </a:pPr>
            <a:r>
              <a:rPr lang="en-US" sz="900" dirty="0">
                <a:solidFill>
                  <a:srgbClr val="FFFFFF"/>
                </a:solidFill>
              </a:rPr>
              <a:t>2018 SAP University</a:t>
            </a:r>
            <a:r>
              <a:rPr lang="en-US" sz="900" baseline="0" dirty="0">
                <a:solidFill>
                  <a:srgbClr val="FFFFFF"/>
                </a:solidFill>
              </a:rPr>
              <a:t> Competence Center | Technical University of Munich</a:t>
            </a:r>
            <a:endParaRPr lang="en-US" sz="900" dirty="0">
              <a:solidFill>
                <a:srgbClr val="FFFFFF"/>
              </a:solidFill>
            </a:endParaRP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rgbClr val="666666"/>
              </a:buClr>
              <a:buFont typeface="Arial" pitchFamily="34" charset="0"/>
              <a:buNone/>
            </a:pPr>
            <a:fld id="{0BDC132A-5C91-4078-9777-31DA19A62E0A}" type="slidenum">
              <a:rPr lang="en-US" sz="900" smtClean="0">
                <a:solidFill>
                  <a:srgbClr val="FFFFFF"/>
                </a:solidFill>
              </a:rPr>
              <a:pPr marL="111525" indent="-111525" algn="r">
                <a:buClr>
                  <a:srgbClr val="666666"/>
                </a:buClr>
                <a:buFont typeface="Arial" pitchFamily="34" charset="0"/>
                <a:buNone/>
              </a:pPr>
              <a:t>‹#›</a:t>
            </a:fld>
            <a:endParaRPr lang="en-US" sz="900" dirty="0">
              <a:solidFill>
                <a:srgbClr val="FFFFFF"/>
              </a:solidFill>
            </a:endParaRPr>
          </a:p>
        </p:txBody>
      </p:sp>
    </p:spTree>
    <p:extLst>
      <p:ext uri="{BB962C8B-B14F-4D97-AF65-F5344CB8AC3E}">
        <p14:creationId xmlns:p14="http://schemas.microsoft.com/office/powerpoint/2010/main" val="237832995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28" r:id="rId3"/>
    <p:sldLayoutId id="2147483929" r:id="rId4"/>
    <p:sldLayoutId id="2147483960" r:id="rId5"/>
    <p:sldLayoutId id="2147483945" r:id="rId6"/>
    <p:sldLayoutId id="2147483959" r:id="rId7"/>
    <p:sldLayoutId id="2147483932" r:id="rId8"/>
    <p:sldLayoutId id="2147483933" r:id="rId9"/>
    <p:sldLayoutId id="2147483935" r:id="rId10"/>
    <p:sldLayoutId id="2147483937" r:id="rId11"/>
    <p:sldLayoutId id="2147483938" r:id="rId12"/>
    <p:sldLayoutId id="2147483939" r:id="rId13"/>
    <p:sldLayoutId id="2147483940" r:id="rId14"/>
    <p:sldLayoutId id="2147483941" r:id="rId15"/>
    <p:sldLayoutId id="2147483942" r:id="rId16"/>
    <p:sldLayoutId id="2147483944" r:id="rId17"/>
    <p:sldLayoutId id="2147483943" r:id="rId18"/>
    <p:sldLayoutId id="2147483946" r:id="rId19"/>
    <p:sldLayoutId id="2147483947" r:id="rId20"/>
    <p:sldLayoutId id="2147483685" r:id="rId21"/>
    <p:sldLayoutId id="2147483934" r:id="rId22"/>
    <p:sldLayoutId id="2147483949" r:id="rId23"/>
    <p:sldLayoutId id="2147483950" r:id="rId24"/>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tx1"/>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eclipse.org/downloads/"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tools.hana.ondemand.com/oxygen"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67997" y="324074"/>
            <a:ext cx="11410574" cy="923329"/>
          </a:xfrm>
        </p:spPr>
        <p:txBody>
          <a:bodyPr lIns="0" tIns="0" rIns="0" bIns="0"/>
          <a:lstStyle/>
          <a:p>
            <a:pPr lvl="0">
              <a:lnSpc>
                <a:spcPct val="100000"/>
              </a:lnSpc>
            </a:pPr>
            <a:r>
              <a:rPr lang="en-US" dirty="0"/>
              <a:t>SAP Application Development</a:t>
            </a:r>
          </a:p>
        </p:txBody>
      </p:sp>
      <p:sp>
        <p:nvSpPr>
          <p:cNvPr id="10" name="Untertitel 9"/>
          <p:cNvSpPr>
            <a:spLocks noGrp="1"/>
          </p:cNvSpPr>
          <p:nvPr>
            <p:ph type="subTitle" idx="1"/>
          </p:nvPr>
        </p:nvSpPr>
        <p:spPr>
          <a:xfrm>
            <a:off x="467998" y="1540518"/>
            <a:ext cx="10619999" cy="553998"/>
          </a:xfrm>
        </p:spPr>
        <p:txBody>
          <a:bodyPr lIns="0" tIns="0" rIns="0" bIns="0"/>
          <a:lstStyle/>
          <a:p>
            <a:r>
              <a:rPr lang="de-DE" dirty="0"/>
              <a:t>Adrian </a:t>
            </a:r>
            <a:r>
              <a:rPr lang="de-DE" dirty="0" err="1"/>
              <a:t>Streitz</a:t>
            </a:r>
            <a:r>
              <a:rPr lang="de-DE" dirty="0"/>
              <a:t>, Johannes Rank, </a:t>
            </a:r>
            <a:r>
              <a:rPr lang="en-US" dirty="0" err="1"/>
              <a:t>Borys</a:t>
            </a:r>
            <a:r>
              <a:rPr lang="en-US" dirty="0"/>
              <a:t> </a:t>
            </a:r>
            <a:r>
              <a:rPr lang="en-US" dirty="0" err="1"/>
              <a:t>Levkovskyi</a:t>
            </a:r>
            <a:r>
              <a:rPr lang="en-US" dirty="0"/>
              <a:t>, </a:t>
            </a:r>
          </a:p>
          <a:p>
            <a:r>
              <a:rPr lang="en-US" dirty="0"/>
              <a:t>Modified by FPT Thanh Lam for FPT University Training</a:t>
            </a:r>
            <a:endParaRPr lang="de-DE" dirty="0"/>
          </a:p>
        </p:txBody>
      </p:sp>
    </p:spTree>
    <p:extLst>
      <p:ext uri="{BB962C8B-B14F-4D97-AF65-F5344CB8AC3E}">
        <p14:creationId xmlns:p14="http://schemas.microsoft.com/office/powerpoint/2010/main" val="3929035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Business Server Pages (Obsoleted)</a:t>
            </a: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28" y="1486340"/>
            <a:ext cx="3509536" cy="4936074"/>
          </a:xfrm>
          <a:prstGeom prst="rect">
            <a:avLst/>
          </a:prstGeom>
        </p:spPr>
      </p:pic>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983" y="3442935"/>
            <a:ext cx="6808475" cy="1324725"/>
          </a:xfrm>
          <a:prstGeom prst="rect">
            <a:avLst/>
          </a:prstGeom>
        </p:spPr>
      </p:pic>
    </p:spTree>
    <p:extLst>
      <p:ext uri="{BB962C8B-B14F-4D97-AF65-F5344CB8AC3E}">
        <p14:creationId xmlns:p14="http://schemas.microsoft.com/office/powerpoint/2010/main" val="134376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Web Dynpro (Obsoleted)</a:t>
            </a: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67" y="1411228"/>
            <a:ext cx="11181461" cy="5046999"/>
          </a:xfrm>
          <a:prstGeom prst="rect">
            <a:avLst/>
          </a:prstGeom>
        </p:spPr>
      </p:pic>
    </p:spTree>
    <p:extLst>
      <p:ext uri="{BB962C8B-B14F-4D97-AF65-F5344CB8AC3E}">
        <p14:creationId xmlns:p14="http://schemas.microsoft.com/office/powerpoint/2010/main" val="267264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 Technical Basis</a:t>
            </a:r>
            <a:br>
              <a:rPr lang="en-US"/>
            </a:br>
            <a:r>
              <a:rPr lang="en-US" dirty="0"/>
              <a:t>SAP system architecture</a:t>
            </a:r>
          </a:p>
        </p:txBody>
      </p:sp>
      <p:sp>
        <p:nvSpPr>
          <p:cNvPr id="3" name="Rechteck 2"/>
          <p:cNvSpPr/>
          <p:nvPr/>
        </p:nvSpPr>
        <p:spPr bwMode="gray">
          <a:xfrm>
            <a:off x="396815" y="1418122"/>
            <a:ext cx="11472385" cy="1299199"/>
          </a:xfrm>
          <a:prstGeom prst="rect">
            <a:avLst/>
          </a:prstGeom>
          <a:solidFill>
            <a:schemeClr val="bg1">
              <a:lumMod val="85000"/>
            </a:schemeClr>
          </a:solidFill>
          <a:ln w="6350" algn="ctr">
            <a:no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lang="de-DE" sz="2000" kern="0" dirty="0" err="1">
                <a:ea typeface="Arial Unicode MS" pitchFamily="34" charset="-128"/>
                <a:cs typeface="Arial Unicode MS" pitchFamily="34" charset="-128"/>
              </a:rPr>
              <a:t>Presentation</a:t>
            </a:r>
            <a:endParaRPr kumimoji="0" lang="de-DE" sz="2000" b="0" i="0" u="none" strike="noStrike" kern="0" cap="none" spc="0" normalizeH="0" baseline="0" noProof="0" dirty="0" err="1">
              <a:ea typeface="Arial Unicode MS" pitchFamily="34" charset="-128"/>
              <a:cs typeface="Arial Unicode MS" pitchFamily="34" charset="-128"/>
            </a:endParaRPr>
          </a:p>
        </p:txBody>
      </p:sp>
      <p:sp>
        <p:nvSpPr>
          <p:cNvPr id="4" name="Rechteck 3"/>
          <p:cNvSpPr/>
          <p:nvPr/>
        </p:nvSpPr>
        <p:spPr bwMode="gray">
          <a:xfrm>
            <a:off x="396815" y="3118446"/>
            <a:ext cx="11472385" cy="1321283"/>
          </a:xfrm>
          <a:prstGeom prst="rect">
            <a:avLst/>
          </a:prstGeom>
          <a:solidFill>
            <a:schemeClr val="bg1">
              <a:lumMod val="85000"/>
            </a:schemeClr>
          </a:solidFill>
          <a:ln w="6350" algn="ctr">
            <a:no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err="1">
                <a:ln>
                  <a:noFill/>
                </a:ln>
                <a:effectLst/>
                <a:ea typeface="Arial Unicode MS" pitchFamily="34" charset="-128"/>
                <a:cs typeface="Arial Unicode MS" pitchFamily="34" charset="-128"/>
              </a:rPr>
              <a:t>Application</a:t>
            </a:r>
            <a:endParaRPr kumimoji="0" lang="de-DE" sz="2000" b="0" i="0" u="none" strike="noStrike" kern="0" cap="none" spc="0" normalizeH="0" baseline="0" noProof="0" dirty="0" err="1">
              <a:ln>
                <a:noFill/>
              </a:ln>
              <a:effectLst/>
              <a:ea typeface="Arial Unicode MS" pitchFamily="34" charset="-128"/>
              <a:cs typeface="Arial Unicode MS" pitchFamily="34" charset="-128"/>
            </a:endParaRPr>
          </a:p>
        </p:txBody>
      </p:sp>
      <p:sp>
        <p:nvSpPr>
          <p:cNvPr id="5" name="Rechteck 4"/>
          <p:cNvSpPr/>
          <p:nvPr/>
        </p:nvSpPr>
        <p:spPr bwMode="gray">
          <a:xfrm>
            <a:off x="396815" y="4841818"/>
            <a:ext cx="11472385" cy="1320319"/>
          </a:xfrm>
          <a:prstGeom prst="rect">
            <a:avLst/>
          </a:prstGeom>
          <a:solidFill>
            <a:schemeClr val="bg1">
              <a:lumMod val="85000"/>
            </a:schemeClr>
          </a:solidFill>
          <a:ln w="6350" algn="ctr">
            <a:no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a:ln>
                  <a:noFill/>
                </a:ln>
                <a:effectLst/>
                <a:ea typeface="Arial Unicode MS" pitchFamily="34" charset="-128"/>
                <a:cs typeface="Arial Unicode MS" pitchFamily="34" charset="-128"/>
              </a:rPr>
              <a:t>Data</a:t>
            </a:r>
          </a:p>
        </p:txBody>
      </p:sp>
      <p:sp>
        <p:nvSpPr>
          <p:cNvPr id="6" name="Rechteck 5"/>
          <p:cNvSpPr/>
          <p:nvPr/>
        </p:nvSpPr>
        <p:spPr bwMode="gray">
          <a:xfrm>
            <a:off x="2967486" y="1820173"/>
            <a:ext cx="1311215" cy="681487"/>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a:ln>
                  <a:noFill/>
                </a:ln>
                <a:effectLst/>
                <a:ea typeface="Arial Unicode MS" pitchFamily="34" charset="-128"/>
                <a:cs typeface="Arial Unicode MS" pitchFamily="34" charset="-128"/>
              </a:rPr>
              <a:t>SAP GUI</a:t>
            </a:r>
          </a:p>
        </p:txBody>
      </p:sp>
      <p:sp>
        <p:nvSpPr>
          <p:cNvPr id="7" name="Rechteck 6"/>
          <p:cNvSpPr/>
          <p:nvPr/>
        </p:nvSpPr>
        <p:spPr bwMode="gray">
          <a:xfrm>
            <a:off x="4908429" y="1815858"/>
            <a:ext cx="1311215" cy="681487"/>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a:ln>
                  <a:noFill/>
                </a:ln>
                <a:effectLst/>
                <a:ea typeface="Arial Unicode MS" pitchFamily="34" charset="-128"/>
                <a:cs typeface="Arial Unicode MS" pitchFamily="34" charset="-128"/>
              </a:rPr>
              <a:t>SAP GUI</a:t>
            </a:r>
          </a:p>
        </p:txBody>
      </p:sp>
      <p:sp>
        <p:nvSpPr>
          <p:cNvPr id="8" name="Rechteck 7"/>
          <p:cNvSpPr/>
          <p:nvPr/>
        </p:nvSpPr>
        <p:spPr bwMode="gray">
          <a:xfrm>
            <a:off x="6849372" y="1815860"/>
            <a:ext cx="1311215" cy="681487"/>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lang="de-DE" sz="2000" kern="0" dirty="0">
                <a:ea typeface="Arial Unicode MS" pitchFamily="34" charset="-128"/>
                <a:cs typeface="Arial Unicode MS" pitchFamily="34" charset="-128"/>
              </a:rPr>
              <a:t>Web</a:t>
            </a:r>
            <a:endParaRPr kumimoji="0" lang="de-DE" sz="2000" b="0" i="0" u="none" strike="noStrike" kern="0" cap="none" spc="0" normalizeH="0" baseline="0" noProof="0" dirty="0">
              <a:ea typeface="Arial Unicode MS" pitchFamily="34" charset="-128"/>
              <a:cs typeface="Arial Unicode MS" pitchFamily="34" charset="-128"/>
            </a:endParaRPr>
          </a:p>
        </p:txBody>
      </p:sp>
      <p:sp>
        <p:nvSpPr>
          <p:cNvPr id="9" name="Textfeld 8"/>
          <p:cNvSpPr txBox="1"/>
          <p:nvPr/>
        </p:nvSpPr>
        <p:spPr>
          <a:xfrm>
            <a:off x="4484295" y="2018100"/>
            <a:ext cx="218537" cy="276998"/>
          </a:xfrm>
          <a:prstGeom prst="rect">
            <a:avLst/>
          </a:prstGeom>
          <a:noFill/>
        </p:spPr>
        <p:txBody>
          <a:bodyPr wrap="square" lIns="0" tIns="0" rIns="0" bIns="0" rtlCol="0">
            <a:spAutoFit/>
          </a:bodyPr>
          <a:lstStyle/>
          <a:p>
            <a:pPr marL="0" lvl="0" fontAlgn="base">
              <a:lnSpc>
                <a:spcPct val="100000"/>
              </a:lnSpc>
              <a:spcBef>
                <a:spcPts val="600"/>
              </a:spcBef>
              <a:spcAft>
                <a:spcPct val="0"/>
              </a:spcAft>
              <a:buClr>
                <a:srgbClr val="F0AB00"/>
              </a:buClr>
              <a:buSzPct val="80000"/>
              <a:buNone/>
            </a:pPr>
            <a:r>
              <a:rPr lang="de-DE" sz="1800" kern="0" dirty="0">
                <a:ea typeface="Arial Unicode MS" pitchFamily="34" charset="-128"/>
                <a:cs typeface="Arial Unicode MS" pitchFamily="34" charset="-128"/>
              </a:rPr>
              <a:t>…</a:t>
            </a:r>
          </a:p>
        </p:txBody>
      </p:sp>
      <p:sp>
        <p:nvSpPr>
          <p:cNvPr id="10" name="Rechteck 9"/>
          <p:cNvSpPr/>
          <p:nvPr/>
        </p:nvSpPr>
        <p:spPr bwMode="gray">
          <a:xfrm>
            <a:off x="8790315" y="1815858"/>
            <a:ext cx="1311215" cy="681487"/>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lang="de-DE" sz="2000" kern="0" noProof="0" dirty="0">
                <a:ea typeface="Arial Unicode MS" pitchFamily="34" charset="-128"/>
                <a:cs typeface="Arial Unicode MS" pitchFamily="34" charset="-128"/>
              </a:rPr>
              <a:t>Mobile</a:t>
            </a:r>
            <a:endParaRPr kumimoji="0" lang="de-DE" sz="2000" b="0" i="0" u="none" strike="noStrike" kern="0" cap="none" spc="0" normalizeH="0" baseline="0" noProof="0" dirty="0">
              <a:ea typeface="Arial Unicode MS" pitchFamily="34" charset="-128"/>
              <a:cs typeface="Arial Unicode MS" pitchFamily="34" charset="-128"/>
            </a:endParaRPr>
          </a:p>
        </p:txBody>
      </p:sp>
      <p:sp>
        <p:nvSpPr>
          <p:cNvPr id="11" name="Flussdiagramm: Magnetplattenspeicher 10"/>
          <p:cNvSpPr/>
          <p:nvPr/>
        </p:nvSpPr>
        <p:spPr bwMode="gray">
          <a:xfrm>
            <a:off x="3495371" y="5334001"/>
            <a:ext cx="1385975" cy="534838"/>
          </a:xfrm>
          <a:prstGeom prst="flowChartMagneticDisk">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a:ln>
                  <a:noFill/>
                </a:ln>
                <a:effectLst/>
                <a:ea typeface="Arial Unicode MS" pitchFamily="34" charset="-128"/>
                <a:cs typeface="Arial Unicode MS" pitchFamily="34" charset="-128"/>
              </a:rPr>
              <a:t>DB</a:t>
            </a:r>
          </a:p>
        </p:txBody>
      </p:sp>
      <p:sp>
        <p:nvSpPr>
          <p:cNvPr id="12" name="Flussdiagramm: Magnetplattenspeicher 11"/>
          <p:cNvSpPr/>
          <p:nvPr/>
        </p:nvSpPr>
        <p:spPr bwMode="gray">
          <a:xfrm>
            <a:off x="5827979" y="5334001"/>
            <a:ext cx="1385975" cy="534838"/>
          </a:xfrm>
          <a:prstGeom prst="flowChartMagneticDisk">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a:ln>
                  <a:noFill/>
                </a:ln>
                <a:effectLst/>
                <a:ea typeface="Arial Unicode MS" pitchFamily="34" charset="-128"/>
                <a:cs typeface="Arial Unicode MS" pitchFamily="34" charset="-128"/>
              </a:rPr>
              <a:t>DB</a:t>
            </a:r>
          </a:p>
        </p:txBody>
      </p:sp>
      <p:sp>
        <p:nvSpPr>
          <p:cNvPr id="13" name="Flussdiagramm: Magnetplattenspeicher 12"/>
          <p:cNvSpPr/>
          <p:nvPr/>
        </p:nvSpPr>
        <p:spPr bwMode="gray">
          <a:xfrm>
            <a:off x="8160587" y="5334001"/>
            <a:ext cx="1385975" cy="534838"/>
          </a:xfrm>
          <a:prstGeom prst="flowChartMagneticDisk">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lang="de-DE" dirty="0"/>
              <a:t>DB</a:t>
            </a:r>
          </a:p>
        </p:txBody>
      </p:sp>
      <p:sp>
        <p:nvSpPr>
          <p:cNvPr id="15" name="Rechteck 14"/>
          <p:cNvSpPr/>
          <p:nvPr/>
        </p:nvSpPr>
        <p:spPr bwMode="gray">
          <a:xfrm>
            <a:off x="4484296" y="3378680"/>
            <a:ext cx="1706826" cy="805132"/>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err="1">
                <a:ln>
                  <a:noFill/>
                </a:ln>
                <a:effectLst/>
                <a:ea typeface="Arial Unicode MS" pitchFamily="34" charset="-128"/>
                <a:cs typeface="Arial Unicode MS" pitchFamily="34" charset="-128"/>
              </a:rPr>
              <a:t>Application</a:t>
            </a:r>
            <a:r>
              <a:rPr lang="de-DE" sz="2000" kern="0" dirty="0">
                <a:ea typeface="Arial Unicode MS" pitchFamily="34" charset="-128"/>
                <a:cs typeface="Arial Unicode MS" pitchFamily="34" charset="-128"/>
              </a:rPr>
              <a:t> Server</a:t>
            </a:r>
            <a:endParaRPr kumimoji="0" lang="de-DE" sz="2000" b="0" i="0" u="none" strike="noStrike" kern="0" cap="none" spc="0" normalizeH="0" baseline="0" noProof="0" dirty="0">
              <a:ea typeface="Arial Unicode MS" pitchFamily="34" charset="-128"/>
              <a:cs typeface="Arial Unicode MS" pitchFamily="34" charset="-128"/>
            </a:endParaRPr>
          </a:p>
        </p:txBody>
      </p:sp>
      <p:sp>
        <p:nvSpPr>
          <p:cNvPr id="16" name="Rechteck 15"/>
          <p:cNvSpPr/>
          <p:nvPr/>
        </p:nvSpPr>
        <p:spPr bwMode="gray">
          <a:xfrm>
            <a:off x="6849372" y="3378680"/>
            <a:ext cx="1706826" cy="805132"/>
          </a:xfrm>
          <a:prstGeom prst="rect">
            <a:avLst/>
          </a:prstGeom>
          <a:solidFill>
            <a:srgbClr val="FFC000"/>
          </a:solidFill>
          <a:ln w="6350" algn="ctr">
            <a:solidFill>
              <a:schemeClr val="tx1"/>
            </a:solidFill>
            <a:miter lim="800000"/>
            <a:headEnd/>
            <a:tailEnd/>
          </a:ln>
        </p:spPr>
        <p:txBody>
          <a:bodyPr lIns="90000" tIns="72000" rIns="90000" bIns="72000" rtlCol="0" anchor="ctr"/>
          <a:lstStyle/>
          <a:p>
            <a:pPr marL="0" marR="0" lvl="0" algn="ctr" defTabSz="914400" eaLnBrk="1" fontAlgn="base" latinLnBrk="0" hangingPunct="1">
              <a:lnSpc>
                <a:spcPct val="100000"/>
              </a:lnSpc>
              <a:spcBef>
                <a:spcPct val="50000"/>
              </a:spcBef>
              <a:spcAft>
                <a:spcPct val="0"/>
              </a:spcAft>
              <a:buClr>
                <a:srgbClr val="F0AB00"/>
              </a:buClr>
              <a:buSzPct val="80000"/>
              <a:buNone/>
              <a:tabLst/>
            </a:pPr>
            <a:r>
              <a:rPr kumimoji="0" lang="de-DE" sz="2000" b="0" i="0" kern="0" cap="none" spc="0" normalizeH="0" baseline="0" noProof="0" dirty="0" err="1">
                <a:ln>
                  <a:noFill/>
                </a:ln>
                <a:effectLst/>
                <a:ea typeface="Arial Unicode MS" pitchFamily="34" charset="-128"/>
                <a:cs typeface="Arial Unicode MS" pitchFamily="34" charset="-128"/>
              </a:rPr>
              <a:t>Application</a:t>
            </a:r>
            <a:r>
              <a:rPr lang="de-DE" sz="2000" kern="0" dirty="0">
                <a:ea typeface="Arial Unicode MS" pitchFamily="34" charset="-128"/>
                <a:cs typeface="Arial Unicode MS" pitchFamily="34" charset="-128"/>
              </a:rPr>
              <a:t> Server</a:t>
            </a:r>
            <a:endParaRPr kumimoji="0" lang="de-DE" sz="2000" b="0" i="0" u="none" strike="noStrike" kern="0" cap="none" spc="0" normalizeH="0" baseline="0" noProof="0" dirty="0">
              <a:ea typeface="Arial Unicode MS" pitchFamily="34" charset="-128"/>
              <a:cs typeface="Arial Unicode MS" pitchFamily="34" charset="-128"/>
            </a:endParaRPr>
          </a:p>
        </p:txBody>
      </p:sp>
      <p:sp>
        <p:nvSpPr>
          <p:cNvPr id="17" name="Textfeld 16"/>
          <p:cNvSpPr txBox="1"/>
          <p:nvPr/>
        </p:nvSpPr>
        <p:spPr>
          <a:xfrm>
            <a:off x="6411696" y="3642745"/>
            <a:ext cx="218537" cy="276998"/>
          </a:xfrm>
          <a:prstGeom prst="rect">
            <a:avLst/>
          </a:prstGeom>
          <a:noFill/>
        </p:spPr>
        <p:txBody>
          <a:bodyPr wrap="square" lIns="0" tIns="0" rIns="0" bIns="0" rtlCol="0">
            <a:spAutoFit/>
          </a:bodyPr>
          <a:lstStyle/>
          <a:p>
            <a:pPr marL="0" lvl="0" fontAlgn="base">
              <a:lnSpc>
                <a:spcPct val="100000"/>
              </a:lnSpc>
              <a:spcBef>
                <a:spcPts val="600"/>
              </a:spcBef>
              <a:spcAft>
                <a:spcPct val="0"/>
              </a:spcAft>
              <a:buClr>
                <a:srgbClr val="F0AB00"/>
              </a:buClr>
              <a:buSzPct val="80000"/>
              <a:buNone/>
            </a:pPr>
            <a:r>
              <a:rPr lang="de-DE" sz="1800" kern="0" dirty="0">
                <a:ea typeface="Arial Unicode MS" pitchFamily="34" charset="-128"/>
                <a:cs typeface="Arial Unicode MS" pitchFamily="34" charset="-128"/>
              </a:rPr>
              <a:t>…</a:t>
            </a:r>
          </a:p>
        </p:txBody>
      </p:sp>
      <p:sp>
        <p:nvSpPr>
          <p:cNvPr id="18" name="Textfeld 17"/>
          <p:cNvSpPr txBox="1"/>
          <p:nvPr/>
        </p:nvSpPr>
        <p:spPr>
          <a:xfrm>
            <a:off x="5245392" y="5462919"/>
            <a:ext cx="218537" cy="276998"/>
          </a:xfrm>
          <a:prstGeom prst="rect">
            <a:avLst/>
          </a:prstGeom>
          <a:noFill/>
        </p:spPr>
        <p:txBody>
          <a:bodyPr wrap="square" lIns="0" tIns="0" rIns="0" bIns="0" rtlCol="0">
            <a:spAutoFit/>
          </a:bodyPr>
          <a:lstStyle/>
          <a:p>
            <a:pPr marL="0" lvl="0" fontAlgn="base">
              <a:lnSpc>
                <a:spcPct val="100000"/>
              </a:lnSpc>
              <a:spcBef>
                <a:spcPts val="600"/>
              </a:spcBef>
              <a:spcAft>
                <a:spcPct val="0"/>
              </a:spcAft>
              <a:buClr>
                <a:srgbClr val="F0AB00"/>
              </a:buClr>
              <a:buSzPct val="80000"/>
              <a:buNone/>
            </a:pPr>
            <a:r>
              <a:rPr lang="de-DE" sz="1800" kern="0" dirty="0">
                <a:ea typeface="Arial Unicode MS" pitchFamily="34" charset="-128"/>
                <a:cs typeface="Arial Unicode MS" pitchFamily="34" charset="-128"/>
              </a:rPr>
              <a:t>…</a:t>
            </a:r>
          </a:p>
        </p:txBody>
      </p:sp>
      <p:sp>
        <p:nvSpPr>
          <p:cNvPr id="19" name="Textfeld 18"/>
          <p:cNvSpPr txBox="1"/>
          <p:nvPr/>
        </p:nvSpPr>
        <p:spPr>
          <a:xfrm>
            <a:off x="7578000" y="5462918"/>
            <a:ext cx="218537" cy="276998"/>
          </a:xfrm>
          <a:prstGeom prst="rect">
            <a:avLst/>
          </a:prstGeom>
          <a:noFill/>
        </p:spPr>
        <p:txBody>
          <a:bodyPr wrap="square" lIns="0" tIns="0" rIns="0" bIns="0" rtlCol="0">
            <a:spAutoFit/>
          </a:bodyPr>
          <a:lstStyle/>
          <a:p>
            <a:pPr marL="0" lvl="0" fontAlgn="base">
              <a:lnSpc>
                <a:spcPct val="100000"/>
              </a:lnSpc>
              <a:spcBef>
                <a:spcPts val="600"/>
              </a:spcBef>
              <a:spcAft>
                <a:spcPct val="0"/>
              </a:spcAft>
              <a:buClr>
                <a:srgbClr val="F0AB00"/>
              </a:buClr>
              <a:buSzPct val="80000"/>
              <a:buNone/>
            </a:pPr>
            <a:r>
              <a:rPr lang="de-DE" sz="1800" kern="0" dirty="0">
                <a:ea typeface="Arial Unicode MS" pitchFamily="34" charset="-128"/>
                <a:cs typeface="Arial Unicode MS" pitchFamily="34" charset="-128"/>
              </a:rPr>
              <a:t>…</a:t>
            </a:r>
          </a:p>
        </p:txBody>
      </p:sp>
    </p:spTree>
    <p:extLst>
      <p:ext uri="{BB962C8B-B14F-4D97-AF65-F5344CB8AC3E}">
        <p14:creationId xmlns:p14="http://schemas.microsoft.com/office/powerpoint/2010/main" val="29489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a:br>
            <a:r>
              <a:rPr lang="en-US" dirty="0"/>
              <a:t>About the SAP GUI</a:t>
            </a:r>
          </a:p>
        </p:txBody>
      </p:sp>
      <p:sp>
        <p:nvSpPr>
          <p:cNvPr id="5"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de-DE" dirty="0"/>
              <a:t>User </a:t>
            </a:r>
            <a:r>
              <a:rPr lang="de-DE" dirty="0" err="1"/>
              <a:t>interface</a:t>
            </a:r>
            <a:r>
              <a:rPr lang="de-DE" dirty="0"/>
              <a:t> </a:t>
            </a:r>
            <a:r>
              <a:rPr lang="de-DE" dirty="0" err="1"/>
              <a:t>for</a:t>
            </a:r>
            <a:r>
              <a:rPr lang="de-DE" dirty="0"/>
              <a:t> </a:t>
            </a:r>
            <a:r>
              <a:rPr lang="de-DE" dirty="0" err="1"/>
              <a:t>system</a:t>
            </a:r>
            <a:r>
              <a:rPr lang="de-DE" dirty="0"/>
              <a:t> </a:t>
            </a:r>
            <a:r>
              <a:rPr lang="de-DE" dirty="0" err="1"/>
              <a:t>interaction</a:t>
            </a:r>
          </a:p>
          <a:p>
            <a:pPr marL="342720" lvl="0" indent="-342720">
              <a:lnSpc>
                <a:spcPct val="100000"/>
              </a:lnSpc>
              <a:buFont typeface="Arial" panose="020B0604020202020204" pitchFamily="34" charset="0"/>
              <a:buChar char="•"/>
            </a:pPr>
            <a:r>
              <a:rPr lang="de-DE" dirty="0"/>
              <a:t>SAP GUI </a:t>
            </a:r>
            <a:r>
              <a:rPr lang="de-DE" dirty="0" err="1"/>
              <a:t>is</a:t>
            </a:r>
            <a:r>
              <a:rPr lang="de-DE" dirty="0"/>
              <a:t> </a:t>
            </a:r>
            <a:r>
              <a:rPr lang="de-DE" dirty="0" err="1"/>
              <a:t>offered</a:t>
            </a:r>
            <a:r>
              <a:rPr lang="de-DE" dirty="0"/>
              <a:t> on different </a:t>
            </a:r>
            <a:r>
              <a:rPr lang="de-DE" dirty="0" err="1"/>
              <a:t>platforms</a:t>
            </a:r>
          </a:p>
          <a:p>
            <a:pPr marL="522720" lvl="2" indent="-342720">
              <a:lnSpc>
                <a:spcPct val="100000"/>
              </a:lnSpc>
              <a:buFont typeface="Arial" panose="020B0604020202020204" pitchFamily="34" charset="0"/>
              <a:buChar char="•"/>
            </a:pPr>
            <a:r>
              <a:rPr lang="de-DE" dirty="0"/>
              <a:t>Windows (</a:t>
            </a:r>
            <a:r>
              <a:rPr lang="de-DE" dirty="0" err="1"/>
              <a:t>most</a:t>
            </a:r>
            <a:r>
              <a:rPr lang="de-DE" dirty="0"/>
              <a:t> </a:t>
            </a:r>
            <a:r>
              <a:rPr lang="de-DE" dirty="0" err="1"/>
              <a:t>popular</a:t>
            </a:r>
            <a:r>
              <a:rPr lang="de-DE" dirty="0"/>
              <a:t>)</a:t>
            </a:r>
          </a:p>
          <a:p>
            <a:pPr marL="522720" lvl="2" indent="-342720">
              <a:lnSpc>
                <a:spcPct val="100000"/>
              </a:lnSpc>
              <a:buFont typeface="Arial" panose="020B0604020202020204" pitchFamily="34" charset="0"/>
              <a:buChar char="•"/>
            </a:pPr>
            <a:r>
              <a:rPr lang="de-DE" dirty="0"/>
              <a:t>Java Environment</a:t>
            </a:r>
          </a:p>
          <a:p>
            <a:pPr marL="522720" lvl="2" indent="-342720">
              <a:lnSpc>
                <a:spcPct val="100000"/>
              </a:lnSpc>
              <a:buFont typeface="Arial" panose="020B0604020202020204" pitchFamily="34" charset="0"/>
              <a:buChar char="•"/>
            </a:pPr>
            <a:r>
              <a:rPr lang="de-DE" dirty="0"/>
              <a:t>HTML</a:t>
            </a:r>
          </a:p>
          <a:p>
            <a:pPr marL="342720" lvl="0" indent="-342720">
              <a:lnSpc>
                <a:spcPct val="100000"/>
              </a:lnSpc>
              <a:buFont typeface="Arial" panose="020B0604020202020204" pitchFamily="34" charset="0"/>
              <a:buChar char="•"/>
            </a:pPr>
            <a:r>
              <a:rPr lang="de-DE" dirty="0"/>
              <a:t>All </a:t>
            </a:r>
            <a:r>
              <a:rPr lang="de-DE" dirty="0" err="1"/>
              <a:t>three</a:t>
            </a:r>
            <a:r>
              <a:rPr lang="de-DE" dirty="0"/>
              <a:t> </a:t>
            </a:r>
            <a:r>
              <a:rPr lang="de-DE" dirty="0" err="1"/>
              <a:t>offer</a:t>
            </a:r>
            <a:r>
              <a:rPr lang="de-DE" dirty="0"/>
              <a:t> </a:t>
            </a:r>
            <a:r>
              <a:rPr lang="de-DE" dirty="0" err="1"/>
              <a:t>the</a:t>
            </a:r>
            <a:r>
              <a:rPr lang="de-DE" dirty="0"/>
              <a:t> same </a:t>
            </a:r>
            <a:r>
              <a:rPr lang="de-DE" dirty="0" err="1"/>
              <a:t>basic</a:t>
            </a:r>
            <a:r>
              <a:rPr lang="de-DE" dirty="0"/>
              <a:t> </a:t>
            </a:r>
            <a:r>
              <a:rPr lang="de-DE" dirty="0" err="1"/>
              <a:t>functionality</a:t>
            </a:r>
            <a:r>
              <a:rPr lang="de-DE" dirty="0"/>
              <a:t>, but </a:t>
            </a:r>
            <a:r>
              <a:rPr lang="de-DE" dirty="0" err="1"/>
              <a:t>the</a:t>
            </a:r>
            <a:r>
              <a:rPr lang="de-DE" dirty="0"/>
              <a:t> </a:t>
            </a:r>
            <a:r>
              <a:rPr lang="de-DE" b="1" dirty="0"/>
              <a:t>Windows </a:t>
            </a:r>
            <a:r>
              <a:rPr lang="de-DE" b="1" dirty="0" err="1"/>
              <a:t>client</a:t>
            </a:r>
            <a:r>
              <a:rPr lang="de-DE" b="1" dirty="0"/>
              <a:t> </a:t>
            </a:r>
            <a:r>
              <a:rPr lang="de-DE" b="1" dirty="0" err="1"/>
              <a:t>is</a:t>
            </a:r>
            <a:r>
              <a:rPr lang="de-DE" b="1" dirty="0"/>
              <a:t> </a:t>
            </a:r>
            <a:r>
              <a:rPr lang="de-DE" b="1" dirty="0" err="1"/>
              <a:t>recommended</a:t>
            </a:r>
            <a:r>
              <a:rPr lang="de-DE" b="1" dirty="0"/>
              <a:t> </a:t>
            </a:r>
            <a:r>
              <a:rPr lang="de-DE" dirty="0" err="1"/>
              <a:t>by</a:t>
            </a:r>
            <a:r>
              <a:rPr lang="de-DE" dirty="0"/>
              <a:t> SAP</a:t>
            </a:r>
          </a:p>
          <a:p>
            <a:pPr marL="342720" lvl="0" indent="-342720">
              <a:lnSpc>
                <a:spcPct val="100000"/>
              </a:lnSpc>
              <a:buFont typeface="Arial" panose="020B0604020202020204" pitchFamily="34" charset="0"/>
              <a:buChar char="•"/>
            </a:pPr>
            <a:r>
              <a:rPr lang="de-DE" dirty="0"/>
              <a:t>Most SAP </a:t>
            </a:r>
            <a:r>
              <a:rPr lang="de-DE" dirty="0" err="1"/>
              <a:t>solutions</a:t>
            </a:r>
            <a:r>
              <a:rPr lang="de-DE" dirty="0"/>
              <a:t> </a:t>
            </a:r>
            <a:r>
              <a:rPr lang="de-DE" dirty="0" err="1"/>
              <a:t>are</a:t>
            </a:r>
            <a:r>
              <a:rPr lang="de-DE" dirty="0"/>
              <a:t> </a:t>
            </a:r>
            <a:r>
              <a:rPr lang="de-DE" dirty="0" err="1"/>
              <a:t>accessible</a:t>
            </a:r>
            <a:r>
              <a:rPr lang="de-DE" dirty="0"/>
              <a:t> via SAP GUI</a:t>
            </a:r>
          </a:p>
          <a:p>
            <a:pPr marL="342720" lvl="0" indent="-342720">
              <a:lnSpc>
                <a:spcPct val="100000"/>
              </a:lnSpc>
              <a:buFont typeface="Arial" panose="020B0604020202020204" pitchFamily="34" charset="0"/>
              <a:buChar char="•"/>
            </a:pPr>
            <a:r>
              <a:rPr lang="de-DE" dirty="0"/>
              <a:t>New SAP </a:t>
            </a:r>
            <a:r>
              <a:rPr lang="de-DE" dirty="0" err="1"/>
              <a:t>solutions</a:t>
            </a:r>
            <a:r>
              <a:rPr lang="de-DE" dirty="0"/>
              <a:t> </a:t>
            </a:r>
            <a:r>
              <a:rPr lang="de-DE" dirty="0" err="1"/>
              <a:t>are</a:t>
            </a:r>
            <a:r>
              <a:rPr lang="de-DE" dirty="0"/>
              <a:t> </a:t>
            </a:r>
            <a:r>
              <a:rPr lang="de-DE" dirty="0" err="1"/>
              <a:t>accessible</a:t>
            </a:r>
            <a:r>
              <a:rPr lang="de-DE" dirty="0"/>
              <a:t> via web </a:t>
            </a:r>
            <a:r>
              <a:rPr lang="de-DE" dirty="0" err="1"/>
              <a:t>browser</a:t>
            </a:r>
            <a:r>
              <a:rPr lang="de-DE" dirty="0"/>
              <a:t>, but still </a:t>
            </a:r>
            <a:r>
              <a:rPr lang="de-DE" dirty="0" err="1"/>
              <a:t>configurable</a:t>
            </a:r>
            <a:r>
              <a:rPr lang="de-DE" dirty="0"/>
              <a:t> via SAP GUI</a:t>
            </a:r>
          </a:p>
          <a:p>
            <a:pPr marL="342720" lvl="0" indent="-342720">
              <a:lnSpc>
                <a:spcPct val="100000"/>
              </a:lnSpc>
              <a:buFont typeface="Arial" panose="020B0604020202020204" pitchFamily="34" charset="0"/>
              <a:buChar char="•"/>
            </a:pPr>
            <a:endParaRPr lang="de-DE" dirty="0"/>
          </a:p>
        </p:txBody>
      </p:sp>
    </p:spTree>
    <p:extLst>
      <p:ext uri="{BB962C8B-B14F-4D97-AF65-F5344CB8AC3E}">
        <p14:creationId xmlns:p14="http://schemas.microsoft.com/office/powerpoint/2010/main" val="70327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a:br>
            <a:r>
              <a:rPr lang="en-US" dirty="0"/>
              <a:t>Architecture</a:t>
            </a:r>
          </a:p>
        </p:txBody>
      </p:sp>
      <p:sp>
        <p:nvSpPr>
          <p:cNvPr id="6" name="Rechteck 5"/>
          <p:cNvSpPr/>
          <p:nvPr/>
        </p:nvSpPr>
        <p:spPr bwMode="auto">
          <a:xfrm>
            <a:off x="569344" y="1590732"/>
            <a:ext cx="11128076" cy="256877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dirty="0" err="1">
              <a:ln>
                <a:noFill/>
              </a:ln>
              <a:solidFill>
                <a:srgbClr val="FFFFFF"/>
              </a:solidFill>
              <a:effectLst/>
              <a:latin typeface="Arial"/>
            </a:endParaRPr>
          </a:p>
        </p:txBody>
      </p:sp>
      <p:sp>
        <p:nvSpPr>
          <p:cNvPr id="7" name="Rechteck 6"/>
          <p:cNvSpPr/>
          <p:nvPr/>
        </p:nvSpPr>
        <p:spPr bwMode="auto">
          <a:xfrm>
            <a:off x="1941573" y="2339011"/>
            <a:ext cx="1869628" cy="156791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dirty="0">
              <a:ln>
                <a:noFill/>
              </a:ln>
              <a:solidFill>
                <a:srgbClr val="FFFFFF"/>
              </a:solidFill>
              <a:effectLst/>
              <a:latin typeface="Arial"/>
            </a:endParaRPr>
          </a:p>
        </p:txBody>
      </p:sp>
      <p:sp>
        <p:nvSpPr>
          <p:cNvPr id="8" name="Rechteck 7"/>
          <p:cNvSpPr/>
          <p:nvPr/>
        </p:nvSpPr>
        <p:spPr bwMode="auto">
          <a:xfrm>
            <a:off x="2189400" y="3303923"/>
            <a:ext cx="1370426" cy="440570"/>
          </a:xfrm>
          <a:prstGeom prst="rect">
            <a:avLst/>
          </a:prstGeom>
          <a:solidFill>
            <a:schemeClr val="accent1"/>
          </a:solidFill>
          <a:ln w="9525" cap="flat" cmpd="sng" algn="ctr">
            <a:noFill/>
            <a:prstDash val="solid"/>
            <a:round/>
            <a:headEnd type="none" w="med" len="med"/>
            <a:tailEnd type="none" w="med" len="med"/>
          </a:ln>
          <a:effectLst/>
        </p:spPr>
        <p:txBody>
          <a:bodyPr/>
          <a:lstStyle/>
          <a:p>
            <a:pPr marL="0" lvl="0" algn="ctr">
              <a:lnSpc>
                <a:spcPct val="100000"/>
              </a:lnSpc>
              <a:buNone/>
            </a:pPr>
            <a:r>
              <a:rPr lang="de-DE" dirty="0"/>
              <a:t>SAP GUI</a:t>
            </a:r>
          </a:p>
        </p:txBody>
      </p:sp>
      <p:sp>
        <p:nvSpPr>
          <p:cNvPr id="9" name="Rechteck 8"/>
          <p:cNvSpPr/>
          <p:nvPr/>
        </p:nvSpPr>
        <p:spPr bwMode="auto">
          <a:xfrm>
            <a:off x="6872772" y="2339011"/>
            <a:ext cx="1877773" cy="156791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dirty="0">
              <a:ln>
                <a:noFill/>
              </a:ln>
              <a:solidFill>
                <a:srgbClr val="FFFFFF"/>
              </a:solidFill>
              <a:effectLst/>
              <a:latin typeface="Arial"/>
            </a:endParaRPr>
          </a:p>
        </p:txBody>
      </p:sp>
      <p:sp>
        <p:nvSpPr>
          <p:cNvPr id="10" name="Rechteck 9"/>
          <p:cNvSpPr/>
          <p:nvPr/>
        </p:nvSpPr>
        <p:spPr bwMode="auto">
          <a:xfrm>
            <a:off x="7140824" y="3289563"/>
            <a:ext cx="1370426" cy="440570"/>
          </a:xfrm>
          <a:prstGeom prst="rect">
            <a:avLst/>
          </a:prstGeom>
          <a:solidFill>
            <a:schemeClr val="accent1"/>
          </a:solidFill>
          <a:ln w="9525" cap="flat" cmpd="sng" algn="ctr">
            <a:noFill/>
            <a:prstDash val="solid"/>
            <a:round/>
            <a:headEnd type="none" w="med" len="med"/>
            <a:tailEnd type="none" w="med" len="med"/>
          </a:ln>
          <a:effectLst/>
        </p:spPr>
        <p:txBody>
          <a:bodyPr/>
          <a:lstStyle/>
          <a:p>
            <a:pPr marL="0" lvl="0" algn="ctr">
              <a:lnSpc>
                <a:spcPct val="100000"/>
              </a:lnSpc>
              <a:buNone/>
            </a:pPr>
            <a:r>
              <a:rPr lang="de-DE" dirty="0"/>
              <a:t>SAP GUI</a:t>
            </a:r>
          </a:p>
        </p:txBody>
      </p:sp>
      <p:sp>
        <p:nvSpPr>
          <p:cNvPr id="11" name="Rechteck 10"/>
          <p:cNvSpPr/>
          <p:nvPr/>
        </p:nvSpPr>
        <p:spPr bwMode="auto">
          <a:xfrm>
            <a:off x="4414635" y="2339011"/>
            <a:ext cx="1862810" cy="1567913"/>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dirty="0">
              <a:ln>
                <a:noFill/>
              </a:ln>
              <a:solidFill>
                <a:srgbClr val="FFFFFF"/>
              </a:solidFill>
              <a:effectLst/>
              <a:latin typeface="Arial"/>
            </a:endParaRPr>
          </a:p>
        </p:txBody>
      </p:sp>
      <p:sp>
        <p:nvSpPr>
          <p:cNvPr id="12" name="Rechteck 11"/>
          <p:cNvSpPr/>
          <p:nvPr/>
        </p:nvSpPr>
        <p:spPr bwMode="auto">
          <a:xfrm>
            <a:off x="4655949" y="3303085"/>
            <a:ext cx="1370426" cy="440570"/>
          </a:xfrm>
          <a:prstGeom prst="rect">
            <a:avLst/>
          </a:prstGeom>
          <a:solidFill>
            <a:schemeClr val="accent1"/>
          </a:solidFill>
          <a:ln w="9525" cap="flat" cmpd="sng" algn="ctr">
            <a:noFill/>
            <a:prstDash val="solid"/>
            <a:round/>
            <a:headEnd type="none" w="med" len="med"/>
            <a:tailEnd type="none" w="med" len="med"/>
          </a:ln>
          <a:effectLst/>
        </p:spPr>
        <p:txBody>
          <a:bodyPr/>
          <a:lstStyle/>
          <a:p>
            <a:pPr marL="0" lvl="0" algn="ctr">
              <a:lnSpc>
                <a:spcPct val="100000"/>
              </a:lnSpc>
              <a:buNone/>
            </a:pPr>
            <a:r>
              <a:rPr lang="de-DE" dirty="0"/>
              <a:t>SAP GUI</a:t>
            </a:r>
          </a:p>
        </p:txBody>
      </p:sp>
      <p:sp>
        <p:nvSpPr>
          <p:cNvPr id="13" name="Textfeld 12"/>
          <p:cNvSpPr txBox="1"/>
          <p:nvPr/>
        </p:nvSpPr>
        <p:spPr>
          <a:xfrm>
            <a:off x="7138883" y="2447074"/>
            <a:ext cx="1334748" cy="830996"/>
          </a:xfrm>
          <a:prstGeom prst="rect">
            <a:avLst/>
          </a:prstGeom>
          <a:noFill/>
        </p:spPr>
        <p:txBody>
          <a:bodyPr wrap="square" lIns="91439" tIns="45719" rIns="91439" bIns="45719" rtlCol="0">
            <a:spAutoFit/>
          </a:bodyPr>
          <a:lstStyle/>
          <a:p>
            <a:pPr marL="0" lvl="0" algn="ctr">
              <a:lnSpc>
                <a:spcPct val="100000"/>
              </a:lnSpc>
              <a:buNone/>
            </a:pPr>
            <a:r>
              <a:rPr lang="de-DE" sz="1600" dirty="0"/>
              <a:t>Java </a:t>
            </a:r>
            <a:r>
              <a:rPr lang="de-DE" sz="1600" dirty="0" err="1"/>
              <a:t>Runtime</a:t>
            </a:r>
            <a:r>
              <a:rPr lang="de-DE" sz="1600" dirty="0"/>
              <a:t> Environment</a:t>
            </a:r>
          </a:p>
        </p:txBody>
      </p:sp>
      <p:sp>
        <p:nvSpPr>
          <p:cNvPr id="14" name="Textfeld 13"/>
          <p:cNvSpPr txBox="1"/>
          <p:nvPr/>
        </p:nvSpPr>
        <p:spPr>
          <a:xfrm>
            <a:off x="2209011" y="2471516"/>
            <a:ext cx="1334748" cy="584775"/>
          </a:xfrm>
          <a:prstGeom prst="rect">
            <a:avLst/>
          </a:prstGeom>
          <a:noFill/>
        </p:spPr>
        <p:txBody>
          <a:bodyPr wrap="square" lIns="91439" tIns="45719" rIns="91439" bIns="45719" rtlCol="0">
            <a:spAutoFit/>
          </a:bodyPr>
          <a:lstStyle/>
          <a:p>
            <a:pPr marL="0" lvl="0" algn="ctr">
              <a:lnSpc>
                <a:spcPct val="100000"/>
              </a:lnSpc>
              <a:buNone/>
            </a:pPr>
            <a:r>
              <a:rPr lang="de-DE" sz="1600" dirty="0"/>
              <a:t>Windows PC</a:t>
            </a:r>
          </a:p>
        </p:txBody>
      </p:sp>
      <p:sp>
        <p:nvSpPr>
          <p:cNvPr id="15" name="Textfeld 14"/>
          <p:cNvSpPr txBox="1"/>
          <p:nvPr/>
        </p:nvSpPr>
        <p:spPr>
          <a:xfrm>
            <a:off x="4678664" y="2460817"/>
            <a:ext cx="1334748" cy="584775"/>
          </a:xfrm>
          <a:prstGeom prst="rect">
            <a:avLst/>
          </a:prstGeom>
          <a:noFill/>
        </p:spPr>
        <p:txBody>
          <a:bodyPr wrap="square" lIns="91439" tIns="45719" rIns="91439" bIns="45719" rtlCol="0">
            <a:spAutoFit/>
          </a:bodyPr>
          <a:lstStyle/>
          <a:p>
            <a:pPr marL="0" lvl="0" algn="ctr">
              <a:lnSpc>
                <a:spcPct val="100000"/>
              </a:lnSpc>
              <a:buNone/>
            </a:pPr>
            <a:r>
              <a:rPr lang="de-DE" sz="1600" dirty="0"/>
              <a:t>Terminal-</a:t>
            </a:r>
          </a:p>
          <a:p>
            <a:pPr marL="0" lvl="0" algn="ctr">
              <a:lnSpc>
                <a:spcPct val="100000"/>
              </a:lnSpc>
              <a:buNone/>
            </a:pPr>
            <a:r>
              <a:rPr lang="de-DE" sz="1600" dirty="0"/>
              <a:t>Server</a:t>
            </a:r>
          </a:p>
        </p:txBody>
      </p:sp>
      <p:sp>
        <p:nvSpPr>
          <p:cNvPr id="16" name="Rechteck 15"/>
          <p:cNvSpPr/>
          <p:nvPr/>
        </p:nvSpPr>
        <p:spPr bwMode="auto">
          <a:xfrm>
            <a:off x="4414635" y="1642882"/>
            <a:ext cx="1862810" cy="540564"/>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400" b="0" i="0" cap="none" normalizeH="0" baseline="0" dirty="0">
                <a:ln>
                  <a:noFill/>
                </a:ln>
                <a:solidFill>
                  <a:srgbClr val="000000"/>
                </a:solidFill>
                <a:effectLst/>
                <a:latin typeface="Arial"/>
              </a:rPr>
              <a:t>Terminal-Client</a:t>
            </a:r>
          </a:p>
        </p:txBody>
      </p:sp>
      <p:sp>
        <p:nvSpPr>
          <p:cNvPr id="17" name="Rechteck 16"/>
          <p:cNvSpPr/>
          <p:nvPr/>
        </p:nvSpPr>
        <p:spPr bwMode="auto">
          <a:xfrm>
            <a:off x="9420045" y="1677085"/>
            <a:ext cx="1812013" cy="518317"/>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400" b="0" i="0" cap="none" normalizeH="0" baseline="0" dirty="0">
                <a:ln>
                  <a:noFill/>
                </a:ln>
                <a:solidFill>
                  <a:srgbClr val="000000"/>
                </a:solidFill>
                <a:effectLst/>
                <a:latin typeface="Arial"/>
              </a:rPr>
              <a:t>Workstation/PC</a:t>
            </a:r>
          </a:p>
        </p:txBody>
      </p:sp>
      <p:cxnSp>
        <p:nvCxnSpPr>
          <p:cNvPr id="18" name="Gerade Verbindung 22"/>
          <p:cNvCxnSpPr/>
          <p:nvPr/>
        </p:nvCxnSpPr>
        <p:spPr bwMode="auto">
          <a:xfrm flipH="1">
            <a:off x="4565526" y="2044324"/>
            <a:ext cx="4223" cy="372365"/>
          </a:xfrm>
          <a:prstGeom prst="line">
            <a:avLst/>
          </a:prstGeom>
          <a:solidFill>
            <a:schemeClr val="accent1"/>
          </a:solidFill>
          <a:ln w="9525" cap="flat" cmpd="sng" algn="ctr">
            <a:solidFill>
              <a:schemeClr val="tx1"/>
            </a:solidFill>
            <a:prstDash val="solid"/>
            <a:round/>
            <a:headEnd type="triangle" w="lg"/>
            <a:tailEnd type="triangle" w="lg"/>
          </a:ln>
          <a:effectLst/>
        </p:spPr>
      </p:cxnSp>
      <p:sp>
        <p:nvSpPr>
          <p:cNvPr id="19" name="Rechteck 18"/>
          <p:cNvSpPr/>
          <p:nvPr/>
        </p:nvSpPr>
        <p:spPr bwMode="auto">
          <a:xfrm>
            <a:off x="9420045" y="2312024"/>
            <a:ext cx="1812014" cy="1567912"/>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600" b="0" i="0" cap="none" normalizeH="0" baseline="0" dirty="0">
                <a:ln>
                  <a:noFill/>
                </a:ln>
                <a:solidFill>
                  <a:srgbClr val="000000"/>
                </a:solidFill>
                <a:effectLst/>
                <a:latin typeface="Arial"/>
              </a:rPr>
              <a:t>Windows PC + Browser </a:t>
            </a:r>
            <a:r>
              <a:rPr kumimoji="0" lang="de-DE" sz="1600" b="0" i="0" cap="none" normalizeH="0" baseline="0" dirty="0" err="1">
                <a:ln>
                  <a:noFill/>
                </a:ln>
                <a:solidFill>
                  <a:srgbClr val="000000"/>
                </a:solidFill>
                <a:effectLst/>
                <a:latin typeface="Arial"/>
              </a:rPr>
              <a:t>for</a:t>
            </a:r>
            <a:r>
              <a:rPr kumimoji="0" lang="de-DE" sz="1600" b="0" i="0" cap="none" normalizeH="0" baseline="0" dirty="0">
                <a:ln>
                  <a:noFill/>
                </a:ln>
                <a:solidFill>
                  <a:srgbClr val="000000"/>
                </a:solidFill>
                <a:effectLst/>
                <a:latin typeface="Arial"/>
              </a:rPr>
              <a:t> SAP GUI </a:t>
            </a:r>
            <a:r>
              <a:rPr kumimoji="0" lang="de-DE" sz="1600" b="0" i="0" cap="none" normalizeH="0" baseline="0" dirty="0" err="1">
                <a:ln>
                  <a:noFill/>
                </a:ln>
                <a:solidFill>
                  <a:srgbClr val="000000"/>
                </a:solidFill>
                <a:effectLst/>
                <a:latin typeface="Arial"/>
              </a:rPr>
              <a:t>for</a:t>
            </a:r>
            <a:r>
              <a:rPr kumimoji="0" lang="de-DE" sz="1600" b="0" i="0" cap="none" normalizeH="0" baseline="0" dirty="0">
                <a:ln>
                  <a:noFill/>
                </a:ln>
                <a:solidFill>
                  <a:srgbClr val="000000"/>
                </a:solidFill>
                <a:effectLst/>
                <a:latin typeface="Arial"/>
              </a:rPr>
              <a:t> HTML</a:t>
            </a:r>
          </a:p>
        </p:txBody>
      </p:sp>
      <p:sp>
        <p:nvSpPr>
          <p:cNvPr id="20" name="Rechteck 19"/>
          <p:cNvSpPr/>
          <p:nvPr/>
        </p:nvSpPr>
        <p:spPr bwMode="auto">
          <a:xfrm>
            <a:off x="569344" y="4392748"/>
            <a:ext cx="11128075" cy="161974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400" b="0" i="0" u="none" strike="noStrike" cap="none" normalizeH="0" baseline="0" dirty="0" err="1">
              <a:ln>
                <a:noFill/>
              </a:ln>
              <a:solidFill>
                <a:srgbClr val="FFFFFF"/>
              </a:solidFill>
              <a:effectLst/>
              <a:latin typeface="Arial"/>
            </a:endParaRPr>
          </a:p>
        </p:txBody>
      </p:sp>
      <p:sp>
        <p:nvSpPr>
          <p:cNvPr id="21" name="Rechteck 20"/>
          <p:cNvSpPr/>
          <p:nvPr/>
        </p:nvSpPr>
        <p:spPr bwMode="auto">
          <a:xfrm>
            <a:off x="9694933" y="4878979"/>
            <a:ext cx="1262238" cy="914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b="0" i="0" cap="none" normalizeH="0" baseline="0" dirty="0">
                <a:ln>
                  <a:noFill/>
                </a:ln>
                <a:solidFill>
                  <a:srgbClr val="000000"/>
                </a:solidFill>
                <a:effectLst/>
                <a:latin typeface="Arial"/>
              </a:rPr>
              <a:t>ICM</a:t>
            </a:r>
          </a:p>
        </p:txBody>
      </p:sp>
      <p:sp>
        <p:nvSpPr>
          <p:cNvPr id="22" name="Rechteck 21"/>
          <p:cNvSpPr/>
          <p:nvPr/>
        </p:nvSpPr>
        <p:spPr bwMode="auto">
          <a:xfrm>
            <a:off x="3114137" y="4878979"/>
            <a:ext cx="4464916" cy="914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i="0" cap="none" normalizeH="0" baseline="0" dirty="0">
                <a:ln>
                  <a:noFill/>
                </a:ln>
                <a:effectLst/>
                <a:latin typeface="Arial"/>
              </a:rPr>
              <a:t>SAP System Dispatcher</a:t>
            </a:r>
          </a:p>
        </p:txBody>
      </p:sp>
      <p:sp>
        <p:nvSpPr>
          <p:cNvPr id="23" name="Textfeld 22"/>
          <p:cNvSpPr txBox="1"/>
          <p:nvPr/>
        </p:nvSpPr>
        <p:spPr>
          <a:xfrm>
            <a:off x="580136" y="1598670"/>
            <a:ext cx="2127415" cy="584774"/>
          </a:xfrm>
          <a:prstGeom prst="rect">
            <a:avLst/>
          </a:prstGeom>
          <a:noFill/>
        </p:spPr>
        <p:txBody>
          <a:bodyPr wrap="square" lIns="91439" tIns="45719" rIns="91439" bIns="45719" rtlCol="0">
            <a:spAutoFit/>
          </a:bodyPr>
          <a:lstStyle/>
          <a:p>
            <a:pPr marL="0" lvl="0" algn="l">
              <a:lnSpc>
                <a:spcPct val="100000"/>
              </a:lnSpc>
              <a:buNone/>
            </a:pPr>
            <a:r>
              <a:rPr lang="de-DE" sz="1600" dirty="0" err="1"/>
              <a:t>Presentation</a:t>
            </a:r>
            <a:r>
              <a:rPr lang="de-DE" sz="1600" dirty="0"/>
              <a:t> Layer</a:t>
            </a:r>
          </a:p>
          <a:p>
            <a:pPr marL="0" lvl="0" algn="l">
              <a:lnSpc>
                <a:spcPct val="100000"/>
              </a:lnSpc>
              <a:buNone/>
            </a:pPr>
            <a:r>
              <a:rPr lang="de-DE" sz="1600" dirty="0"/>
              <a:t>(</a:t>
            </a:r>
            <a:r>
              <a:rPr lang="de-DE" sz="1600" dirty="0" err="1"/>
              <a:t>usually</a:t>
            </a:r>
            <a:r>
              <a:rPr lang="de-DE" sz="1600" dirty="0"/>
              <a:t> a </a:t>
            </a:r>
            <a:r>
              <a:rPr lang="de-DE" sz="1600" dirty="0" err="1"/>
              <a:t>client</a:t>
            </a:r>
            <a:r>
              <a:rPr lang="de-DE" sz="1600" dirty="0"/>
              <a:t> PC)</a:t>
            </a:r>
          </a:p>
        </p:txBody>
      </p:sp>
      <p:sp>
        <p:nvSpPr>
          <p:cNvPr id="24" name="Textfeld 23"/>
          <p:cNvSpPr txBox="1"/>
          <p:nvPr/>
        </p:nvSpPr>
        <p:spPr>
          <a:xfrm>
            <a:off x="609059" y="4392747"/>
            <a:ext cx="1755672" cy="584774"/>
          </a:xfrm>
          <a:prstGeom prst="rect">
            <a:avLst/>
          </a:prstGeom>
          <a:noFill/>
        </p:spPr>
        <p:txBody>
          <a:bodyPr wrap="none" lIns="91439" tIns="45719" rIns="91439" bIns="45719" rtlCol="0">
            <a:spAutoFit/>
          </a:bodyPr>
          <a:lstStyle/>
          <a:p>
            <a:pPr marL="0" lvl="0" algn="l">
              <a:lnSpc>
                <a:spcPct val="100000"/>
              </a:lnSpc>
              <a:buNone/>
            </a:pPr>
            <a:r>
              <a:rPr lang="de-DE" sz="1600" dirty="0" err="1"/>
              <a:t>Application</a:t>
            </a:r>
            <a:r>
              <a:rPr lang="de-DE" sz="1600" dirty="0"/>
              <a:t> Layer</a:t>
            </a:r>
          </a:p>
          <a:p>
            <a:pPr marL="0" lvl="0" algn="l">
              <a:lnSpc>
                <a:spcPct val="100000"/>
              </a:lnSpc>
              <a:buNone/>
            </a:pPr>
            <a:r>
              <a:rPr lang="de-DE" sz="1600" dirty="0"/>
              <a:t>(SAP </a:t>
            </a:r>
            <a:r>
              <a:rPr lang="de-DE" sz="1600" dirty="0" err="1"/>
              <a:t>server</a:t>
            </a:r>
            <a:r>
              <a:rPr lang="de-DE" sz="1600" dirty="0"/>
              <a:t>)</a:t>
            </a:r>
          </a:p>
        </p:txBody>
      </p:sp>
      <p:cxnSp>
        <p:nvCxnSpPr>
          <p:cNvPr id="25" name="Gerade Verbindung mit Pfeil 24"/>
          <p:cNvCxnSpPr>
            <a:stCxn id="7" idx="2"/>
          </p:cNvCxnSpPr>
          <p:nvPr/>
        </p:nvCxnSpPr>
        <p:spPr bwMode="auto">
          <a:xfrm>
            <a:off x="2876387" y="3906924"/>
            <a:ext cx="1351338" cy="968772"/>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6" name="Gerade Verbindung mit Pfeil 25"/>
          <p:cNvCxnSpPr>
            <a:stCxn id="11" idx="2"/>
            <a:endCxn id="22" idx="0"/>
          </p:cNvCxnSpPr>
          <p:nvPr/>
        </p:nvCxnSpPr>
        <p:spPr bwMode="auto">
          <a:xfrm>
            <a:off x="5346040" y="3906924"/>
            <a:ext cx="555" cy="972055"/>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7" name="Gerade Verbindung mit Pfeil 26"/>
          <p:cNvCxnSpPr>
            <a:stCxn id="9" idx="2"/>
          </p:cNvCxnSpPr>
          <p:nvPr/>
        </p:nvCxnSpPr>
        <p:spPr bwMode="auto">
          <a:xfrm flipH="1">
            <a:off x="6688709" y="3906924"/>
            <a:ext cx="1122950" cy="96236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8" name="Gerade Verbindung mit Pfeil 27"/>
          <p:cNvCxnSpPr>
            <a:stCxn id="19" idx="2"/>
            <a:endCxn id="21" idx="0"/>
          </p:cNvCxnSpPr>
          <p:nvPr/>
        </p:nvCxnSpPr>
        <p:spPr bwMode="auto">
          <a:xfrm>
            <a:off x="10326052" y="3879936"/>
            <a:ext cx="0" cy="99904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9" name="Gerade Verbindung mit Pfeil 28"/>
          <p:cNvCxnSpPr/>
          <p:nvPr/>
        </p:nvCxnSpPr>
        <p:spPr bwMode="auto">
          <a:xfrm flipH="1">
            <a:off x="7573992" y="5336179"/>
            <a:ext cx="2120942" cy="0"/>
          </a:xfrm>
          <a:prstGeom prst="straightConnector1">
            <a:avLst/>
          </a:prstGeom>
          <a:solidFill>
            <a:schemeClr val="accent1"/>
          </a:solidFill>
          <a:ln w="9525" cap="flat" cmpd="sng" algn="ctr">
            <a:solidFill>
              <a:schemeClr val="tx1"/>
            </a:solidFill>
            <a:prstDash val="solid"/>
            <a:round/>
            <a:headEnd type="arrow"/>
            <a:tailEnd type="arrow"/>
          </a:ln>
          <a:effectLst/>
        </p:spPr>
      </p:cxnSp>
    </p:spTree>
    <p:extLst>
      <p:ext uri="{BB962C8B-B14F-4D97-AF65-F5344CB8AC3E}">
        <p14:creationId xmlns:p14="http://schemas.microsoft.com/office/powerpoint/2010/main" val="189707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a:br>
            <a:r>
              <a:rPr lang="en-US" dirty="0"/>
              <a:t>Login</a:t>
            </a:r>
          </a:p>
        </p:txBody>
      </p:sp>
      <p:sp>
        <p:nvSpPr>
          <p:cNvPr id="5"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de-DE" dirty="0" err="1"/>
              <a:t>To</a:t>
            </a:r>
            <a:r>
              <a:rPr lang="de-DE" dirty="0"/>
              <a:t> </a:t>
            </a:r>
            <a:r>
              <a:rPr lang="de-DE" dirty="0" err="1"/>
              <a:t>login</a:t>
            </a:r>
            <a:r>
              <a:rPr lang="de-DE" dirty="0"/>
              <a:t> </a:t>
            </a:r>
            <a:r>
              <a:rPr lang="de-DE" dirty="0" err="1"/>
              <a:t>to</a:t>
            </a:r>
            <a:r>
              <a:rPr lang="de-DE" dirty="0"/>
              <a:t> an SAP </a:t>
            </a:r>
            <a:r>
              <a:rPr lang="de-DE" dirty="0" err="1"/>
              <a:t>system</a:t>
            </a:r>
            <a:r>
              <a:rPr lang="de-DE" dirty="0"/>
              <a:t>, a </a:t>
            </a:r>
            <a:r>
              <a:rPr lang="de-DE" dirty="0" err="1"/>
              <a:t>client</a:t>
            </a:r>
            <a:r>
              <a:rPr lang="de-DE" dirty="0"/>
              <a:t>, </a:t>
            </a:r>
            <a:r>
              <a:rPr lang="de-DE" dirty="0" err="1"/>
              <a:t>username</a:t>
            </a:r>
            <a:r>
              <a:rPr lang="de-DE" dirty="0"/>
              <a:t> </a:t>
            </a:r>
            <a:r>
              <a:rPr lang="de-DE" dirty="0" err="1"/>
              <a:t>and</a:t>
            </a:r>
            <a:r>
              <a:rPr lang="de-DE" dirty="0"/>
              <a:t> </a:t>
            </a:r>
            <a:r>
              <a:rPr lang="de-DE" dirty="0" err="1"/>
              <a:t>password</a:t>
            </a:r>
            <a:r>
              <a:rPr lang="de-DE" dirty="0"/>
              <a:t> </a:t>
            </a:r>
            <a:r>
              <a:rPr lang="de-DE" dirty="0" err="1"/>
              <a:t>is</a:t>
            </a:r>
            <a:r>
              <a:rPr lang="de-DE" dirty="0"/>
              <a:t> </a:t>
            </a:r>
            <a:r>
              <a:rPr lang="de-DE" dirty="0" err="1"/>
              <a:t>needed</a:t>
            </a:r>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77" y="2178499"/>
            <a:ext cx="3347847" cy="3721260"/>
          </a:xfrm>
          <a:prstGeom prst="rect">
            <a:avLst/>
          </a:prstGeom>
        </p:spPr>
      </p:pic>
      <p:sp>
        <p:nvSpPr>
          <p:cNvPr id="6" name="Abgerundete rechteckige Legende 5"/>
          <p:cNvSpPr/>
          <p:nvPr/>
        </p:nvSpPr>
        <p:spPr bwMode="gray">
          <a:xfrm>
            <a:off x="5132562" y="2598409"/>
            <a:ext cx="4247345" cy="1222030"/>
          </a:xfrm>
          <a:prstGeom prst="wedgeRoundRectCallout">
            <a:avLst>
              <a:gd name="adj1" fmla="val -90828"/>
              <a:gd name="adj2" fmla="val 69054"/>
              <a:gd name="adj3" fmla="val 16667"/>
            </a:avLst>
          </a:prstGeom>
          <a:noFill/>
          <a:ln w="12700" algn="ctr">
            <a:solidFill>
              <a:schemeClr val="accent1"/>
            </a:solidFill>
            <a:miter lim="800000"/>
            <a:headEnd/>
            <a:tailEnd/>
          </a:ln>
        </p:spPr>
        <p:txBody>
          <a:bodyPr lIns="90000" tIns="72000" rIns="90000" bIns="72000" rtlCol="0" anchor="ctr"/>
          <a:lstStyle/>
          <a:p>
            <a:pPr lvl="0">
              <a:lnSpc>
                <a:spcPct val="100000"/>
              </a:lnSpc>
            </a:pPr>
            <a:r>
              <a:rPr lang="de-DE" sz="2000" dirty="0"/>
              <a:t>The </a:t>
            </a:r>
            <a:r>
              <a:rPr lang="de-DE" sz="2000" dirty="0" err="1"/>
              <a:t>client</a:t>
            </a:r>
            <a:r>
              <a:rPr lang="de-DE" sz="2000" dirty="0"/>
              <a:t> </a:t>
            </a:r>
            <a:r>
              <a:rPr lang="de-DE" sz="2000" dirty="0" err="1"/>
              <a:t>is</a:t>
            </a:r>
            <a:r>
              <a:rPr lang="de-DE" sz="2000" dirty="0"/>
              <a:t> an </a:t>
            </a:r>
            <a:r>
              <a:rPr lang="de-DE" sz="2000" dirty="0" err="1"/>
              <a:t>organizational</a:t>
            </a:r>
            <a:r>
              <a:rPr lang="de-DE" sz="2000" dirty="0"/>
              <a:t>, legal </a:t>
            </a:r>
            <a:r>
              <a:rPr lang="de-DE" sz="2000" dirty="0" err="1"/>
              <a:t>and</a:t>
            </a:r>
            <a:r>
              <a:rPr lang="de-DE" sz="2000" dirty="0"/>
              <a:t>/</a:t>
            </a:r>
            <a:r>
              <a:rPr lang="de-DE" sz="2000" dirty="0" err="1"/>
              <a:t>or</a:t>
            </a:r>
            <a:r>
              <a:rPr lang="de-DE" sz="2000" dirty="0"/>
              <a:t> </a:t>
            </a:r>
            <a:r>
              <a:rPr lang="de-DE" sz="2000" dirty="0" err="1"/>
              <a:t>economical</a:t>
            </a:r>
            <a:r>
              <a:rPr lang="de-DE" sz="2000" dirty="0"/>
              <a:t> </a:t>
            </a:r>
            <a:r>
              <a:rPr lang="de-DE" sz="2000" dirty="0" err="1"/>
              <a:t>entity</a:t>
            </a:r>
            <a:r>
              <a:rPr lang="de-DE" sz="2000" dirty="0"/>
              <a:t> </a:t>
            </a:r>
            <a:r>
              <a:rPr lang="de-DE" sz="2000" dirty="0" err="1"/>
              <a:t>and</a:t>
            </a:r>
            <a:r>
              <a:rPr lang="de-DE" sz="2000" dirty="0"/>
              <a:t> </a:t>
            </a:r>
            <a:r>
              <a:rPr lang="de-DE" sz="2000" dirty="0" err="1"/>
              <a:t>has</a:t>
            </a:r>
            <a:r>
              <a:rPr lang="de-DE" sz="2000" dirty="0"/>
              <a:t> </a:t>
            </a:r>
            <a:r>
              <a:rPr lang="de-DE" sz="2000" dirty="0" err="1"/>
              <a:t>access</a:t>
            </a:r>
            <a:r>
              <a:rPr lang="de-DE" sz="2000" dirty="0"/>
              <a:t> </a:t>
            </a:r>
            <a:r>
              <a:rPr lang="de-DE" sz="2000" dirty="0" err="1"/>
              <a:t>to</a:t>
            </a:r>
            <a:r>
              <a:rPr lang="de-DE" sz="2000" dirty="0"/>
              <a:t> </a:t>
            </a:r>
            <a:r>
              <a:rPr lang="de-DE" sz="2000" dirty="0" err="1"/>
              <a:t>the</a:t>
            </a:r>
            <a:r>
              <a:rPr lang="de-DE" sz="2000" dirty="0"/>
              <a:t> </a:t>
            </a:r>
            <a:r>
              <a:rPr lang="de-DE" sz="2000" dirty="0" err="1"/>
              <a:t>systems</a:t>
            </a:r>
            <a:r>
              <a:rPr lang="de-DE" sz="2000" dirty="0"/>
              <a:t> </a:t>
            </a:r>
            <a:r>
              <a:rPr lang="de-DE" sz="2000" dirty="0" err="1"/>
              <a:t>data</a:t>
            </a:r>
            <a:r>
              <a:rPr lang="de-DE" sz="2000" dirty="0"/>
              <a:t>.</a:t>
            </a:r>
          </a:p>
        </p:txBody>
      </p:sp>
      <p:sp>
        <p:nvSpPr>
          <p:cNvPr id="7" name="Abgerundete rechteckige Legende 6"/>
          <p:cNvSpPr/>
          <p:nvPr/>
        </p:nvSpPr>
        <p:spPr bwMode="gray">
          <a:xfrm>
            <a:off x="5132563" y="4262842"/>
            <a:ext cx="4247345" cy="927234"/>
          </a:xfrm>
          <a:prstGeom prst="wedgeRoundRectCallout">
            <a:avLst>
              <a:gd name="adj1" fmla="val -88691"/>
              <a:gd name="adj2" fmla="val -51324"/>
              <a:gd name="adj3" fmla="val 16667"/>
            </a:avLst>
          </a:prstGeom>
          <a:noFill/>
          <a:ln w="12700" algn="ctr">
            <a:solidFill>
              <a:schemeClr val="accent1"/>
            </a:solidFill>
            <a:miter lim="800000"/>
            <a:headEnd/>
            <a:tailEnd/>
          </a:ln>
        </p:spPr>
        <p:txBody>
          <a:bodyPr lIns="90000" tIns="72000" rIns="90000" bIns="72000" rtlCol="0" anchor="ctr"/>
          <a:lstStyle/>
          <a:p>
            <a:r>
              <a:rPr lang="de-DE" sz="2000" dirty="0"/>
              <a:t>User </a:t>
            </a:r>
            <a:r>
              <a:rPr lang="de-DE" sz="2000" dirty="0" err="1"/>
              <a:t>data</a:t>
            </a:r>
            <a:r>
              <a:rPr lang="de-DE" sz="2000" dirty="0"/>
              <a:t> </a:t>
            </a:r>
            <a:r>
              <a:rPr lang="de-DE" sz="2000" dirty="0" err="1"/>
              <a:t>is</a:t>
            </a:r>
            <a:r>
              <a:rPr lang="de-DE" sz="2000" dirty="0"/>
              <a:t> </a:t>
            </a:r>
            <a:r>
              <a:rPr lang="de-DE" sz="2000" dirty="0" err="1"/>
              <a:t>saved</a:t>
            </a:r>
            <a:r>
              <a:rPr lang="de-DE" sz="2000" dirty="0"/>
              <a:t> </a:t>
            </a:r>
            <a:r>
              <a:rPr lang="de-DE" sz="2000" dirty="0" err="1"/>
              <a:t>dependent</a:t>
            </a:r>
            <a:r>
              <a:rPr lang="de-DE" sz="2000" dirty="0"/>
              <a:t> on </a:t>
            </a:r>
            <a:r>
              <a:rPr lang="de-DE" sz="2000" dirty="0" err="1"/>
              <a:t>the</a:t>
            </a:r>
            <a:r>
              <a:rPr lang="de-DE" sz="2000" dirty="0"/>
              <a:t> </a:t>
            </a:r>
            <a:r>
              <a:rPr lang="de-DE" sz="2000" dirty="0" err="1"/>
              <a:t>client</a:t>
            </a:r>
            <a:r>
              <a:rPr lang="de-DE" sz="2000" dirty="0"/>
              <a:t> </a:t>
            </a:r>
            <a:r>
              <a:rPr lang="de-DE" sz="2000" dirty="0" err="1"/>
              <a:t>where</a:t>
            </a:r>
            <a:r>
              <a:rPr lang="de-DE" sz="2000" dirty="0"/>
              <a:t> </a:t>
            </a:r>
            <a:r>
              <a:rPr lang="de-DE" sz="2000" dirty="0" err="1"/>
              <a:t>you</a:t>
            </a:r>
            <a:r>
              <a:rPr lang="de-DE" sz="2000" dirty="0"/>
              <a:t> </a:t>
            </a:r>
            <a:r>
              <a:rPr lang="de-DE" sz="2000" dirty="0" err="1"/>
              <a:t>are</a:t>
            </a:r>
            <a:r>
              <a:rPr lang="de-DE" sz="2000" dirty="0"/>
              <a:t> </a:t>
            </a:r>
            <a:r>
              <a:rPr lang="de-DE" sz="2000" dirty="0" err="1"/>
              <a:t>logged</a:t>
            </a:r>
            <a:r>
              <a:rPr lang="de-DE" sz="2000" dirty="0"/>
              <a:t> in.</a:t>
            </a:r>
          </a:p>
          <a:p>
            <a:pPr lvl="0">
              <a:lnSpc>
                <a:spcPct val="100000"/>
              </a:lnSpc>
            </a:pPr>
            <a:endParaRPr lang="de-DE" sz="2000" dirty="0"/>
          </a:p>
        </p:txBody>
      </p:sp>
    </p:spTree>
    <p:extLst>
      <p:ext uri="{BB962C8B-B14F-4D97-AF65-F5344CB8AC3E}">
        <p14:creationId xmlns:p14="http://schemas.microsoft.com/office/powerpoint/2010/main" val="157116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2C1A433-1C71-44F0-AF86-5B4BDE678122}"/>
              </a:ext>
            </a:extLst>
          </p:cNvPr>
          <p:cNvSpPr>
            <a:spLocks noGrp="1"/>
          </p:cNvSpPr>
          <p:nvPr>
            <p:ph type="title"/>
          </p:nvPr>
        </p:nvSpPr>
        <p:spPr>
          <a:xfrm>
            <a:off x="209225" y="335040"/>
            <a:ext cx="10746687" cy="1006708"/>
          </a:xfrm>
        </p:spPr>
        <p:txBody>
          <a:bodyPr/>
          <a:lstStyle/>
          <a:p>
            <a:pPr marL="120672" defTabSz="914560">
              <a:defRPr/>
            </a:pPr>
            <a:r>
              <a:rPr lang="en-US" altLang="en-US" sz="3200" dirty="0">
                <a:solidFill>
                  <a:schemeClr val="tx1"/>
                </a:solidFill>
                <a:cs typeface="Arial" panose="020B0604020202020204" pitchFamily="34" charset="0"/>
              </a:rPr>
              <a:t>How to change Theme </a:t>
            </a:r>
            <a:r>
              <a:rPr lang="en-US" sz="3200" dirty="0">
                <a:solidFill>
                  <a:srgbClr val="FF0000"/>
                </a:solidFill>
              </a:rPr>
              <a:t>(Added by FPT)</a:t>
            </a:r>
            <a:endParaRPr lang="en-US" altLang="en-US" sz="3200" dirty="0">
              <a:solidFill>
                <a:schemeClr val="tx1"/>
              </a:solidFill>
              <a:cs typeface="Arial" panose="020B0604020202020204" pitchFamily="34" charset="0"/>
            </a:endParaRPr>
          </a:p>
        </p:txBody>
      </p:sp>
      <p:pic>
        <p:nvPicPr>
          <p:cNvPr id="7" name="Picture 6">
            <a:extLst>
              <a:ext uri="{FF2B5EF4-FFF2-40B4-BE49-F238E27FC236}">
                <a16:creationId xmlns:a16="http://schemas.microsoft.com/office/drawing/2014/main" id="{80514E77-4D10-2B66-9529-9D1C09B4F096}"/>
              </a:ext>
            </a:extLst>
          </p:cNvPr>
          <p:cNvPicPr>
            <a:picLocks noChangeAspect="1"/>
          </p:cNvPicPr>
          <p:nvPr/>
        </p:nvPicPr>
        <p:blipFill>
          <a:blip r:embed="rId3"/>
          <a:stretch>
            <a:fillRect/>
          </a:stretch>
        </p:blipFill>
        <p:spPr>
          <a:xfrm>
            <a:off x="509798" y="1442159"/>
            <a:ext cx="5709280" cy="4496841"/>
          </a:xfrm>
          <a:prstGeom prst="rect">
            <a:avLst/>
          </a:prstGeom>
        </p:spPr>
      </p:pic>
      <p:pic>
        <p:nvPicPr>
          <p:cNvPr id="9" name="Picture 8">
            <a:extLst>
              <a:ext uri="{FF2B5EF4-FFF2-40B4-BE49-F238E27FC236}">
                <a16:creationId xmlns:a16="http://schemas.microsoft.com/office/drawing/2014/main" id="{769F9792-6184-DCDB-23DF-3D9EE77DEA31}"/>
              </a:ext>
            </a:extLst>
          </p:cNvPr>
          <p:cNvPicPr>
            <a:picLocks noChangeAspect="1"/>
          </p:cNvPicPr>
          <p:nvPr/>
        </p:nvPicPr>
        <p:blipFill>
          <a:blip r:embed="rId4"/>
          <a:stretch>
            <a:fillRect/>
          </a:stretch>
        </p:blipFill>
        <p:spPr>
          <a:xfrm>
            <a:off x="1511634" y="1777428"/>
            <a:ext cx="1476743" cy="1981659"/>
          </a:xfrm>
          <a:prstGeom prst="rect">
            <a:avLst/>
          </a:prstGeom>
        </p:spPr>
      </p:pic>
      <p:pic>
        <p:nvPicPr>
          <p:cNvPr id="11" name="Picture 10">
            <a:extLst>
              <a:ext uri="{FF2B5EF4-FFF2-40B4-BE49-F238E27FC236}">
                <a16:creationId xmlns:a16="http://schemas.microsoft.com/office/drawing/2014/main" id="{956ED9F3-BBBF-B914-B3E2-0E8BA1A86240}"/>
              </a:ext>
            </a:extLst>
          </p:cNvPr>
          <p:cNvPicPr>
            <a:picLocks noChangeAspect="1"/>
          </p:cNvPicPr>
          <p:nvPr/>
        </p:nvPicPr>
        <p:blipFill>
          <a:blip r:embed="rId5"/>
          <a:stretch>
            <a:fillRect/>
          </a:stretch>
        </p:blipFill>
        <p:spPr>
          <a:xfrm>
            <a:off x="2443846" y="2610272"/>
            <a:ext cx="4649192" cy="3603428"/>
          </a:xfrm>
          <a:prstGeom prst="rect">
            <a:avLst/>
          </a:prstGeom>
        </p:spPr>
      </p:pic>
      <p:pic>
        <p:nvPicPr>
          <p:cNvPr id="13" name="Picture 12">
            <a:extLst>
              <a:ext uri="{FF2B5EF4-FFF2-40B4-BE49-F238E27FC236}">
                <a16:creationId xmlns:a16="http://schemas.microsoft.com/office/drawing/2014/main" id="{1C923C64-C265-D519-9B14-3006A1236542}"/>
              </a:ext>
            </a:extLst>
          </p:cNvPr>
          <p:cNvPicPr>
            <a:picLocks noChangeAspect="1"/>
          </p:cNvPicPr>
          <p:nvPr/>
        </p:nvPicPr>
        <p:blipFill>
          <a:blip r:embed="rId6"/>
          <a:stretch>
            <a:fillRect/>
          </a:stretch>
        </p:blipFill>
        <p:spPr>
          <a:xfrm>
            <a:off x="6369992" y="1613043"/>
            <a:ext cx="5483073" cy="4249739"/>
          </a:xfrm>
          <a:prstGeom prst="rect">
            <a:avLst/>
          </a:prstGeom>
        </p:spPr>
      </p:pic>
      <p:sp>
        <p:nvSpPr>
          <p:cNvPr id="14" name="TextBox 13">
            <a:extLst>
              <a:ext uri="{FF2B5EF4-FFF2-40B4-BE49-F238E27FC236}">
                <a16:creationId xmlns:a16="http://schemas.microsoft.com/office/drawing/2014/main" id="{B464F86B-9797-CB8F-7B41-95988C61DBE3}"/>
              </a:ext>
            </a:extLst>
          </p:cNvPr>
          <p:cNvSpPr txBox="1"/>
          <p:nvPr/>
        </p:nvSpPr>
        <p:spPr>
          <a:xfrm>
            <a:off x="9527381" y="5944976"/>
            <a:ext cx="1829223" cy="430987"/>
          </a:xfrm>
          <a:prstGeom prst="rect">
            <a:avLst/>
          </a:prstGeom>
          <a:noFill/>
        </p:spPr>
        <p:txBody>
          <a:bodyPr wrap="square" rtlCol="0">
            <a:spAutoFit/>
          </a:bodyPr>
          <a:lstStyle/>
          <a:p>
            <a:r>
              <a:rPr lang="en-US" sz="1100" dirty="0">
                <a:solidFill>
                  <a:srgbClr val="FF0000"/>
                </a:solidFill>
              </a:rPr>
              <a:t>Then exit the SAP Logon and Open it again</a:t>
            </a:r>
          </a:p>
        </p:txBody>
      </p:sp>
    </p:spTree>
    <p:extLst>
      <p:ext uri="{BB962C8B-B14F-4D97-AF65-F5344CB8AC3E}">
        <p14:creationId xmlns:p14="http://schemas.microsoft.com/office/powerpoint/2010/main" val="229032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a:br>
            <a:r>
              <a:rPr lang="en-US" dirty="0"/>
              <a:t>SAP Easy Access</a:t>
            </a:r>
          </a:p>
        </p:txBody>
      </p:sp>
      <p:sp>
        <p:nvSpPr>
          <p:cNvPr id="5"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de-DE" dirty="0"/>
              <a:t>The </a:t>
            </a:r>
            <a:r>
              <a:rPr lang="de-DE" dirty="0" err="1"/>
              <a:t>entrance</a:t>
            </a:r>
            <a:r>
              <a:rPr lang="de-DE" dirty="0"/>
              <a:t> </a:t>
            </a:r>
            <a:r>
              <a:rPr lang="de-DE" dirty="0" err="1"/>
              <a:t>screen</a:t>
            </a:r>
            <a:r>
              <a:rPr lang="de-DE" dirty="0"/>
              <a:t> </a:t>
            </a:r>
            <a:r>
              <a:rPr lang="de-DE" dirty="0" err="1"/>
              <a:t>of</a:t>
            </a:r>
            <a:r>
              <a:rPr lang="de-DE" dirty="0"/>
              <a:t> </a:t>
            </a:r>
            <a:r>
              <a:rPr lang="de-DE" dirty="0" err="1"/>
              <a:t>the</a:t>
            </a:r>
            <a:r>
              <a:rPr lang="de-DE" dirty="0"/>
              <a:t> SAP </a:t>
            </a:r>
            <a:r>
              <a:rPr lang="de-DE" dirty="0" err="1"/>
              <a:t>system</a:t>
            </a:r>
            <a:r>
              <a:rPr lang="de-DE" dirty="0"/>
              <a:t> </a:t>
            </a:r>
            <a:r>
              <a:rPr lang="de-DE" dirty="0" err="1"/>
              <a:t>is</a:t>
            </a:r>
            <a:r>
              <a:rPr lang="de-DE" dirty="0"/>
              <a:t> </a:t>
            </a:r>
            <a:r>
              <a:rPr lang="de-DE" dirty="0" err="1"/>
              <a:t>the</a:t>
            </a:r>
            <a:r>
              <a:rPr lang="de-DE" dirty="0"/>
              <a:t> SAP Easy Access </a:t>
            </a:r>
            <a:r>
              <a:rPr lang="de-DE" dirty="0" err="1"/>
              <a:t>menu</a:t>
            </a:r>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endParaRPr lang="de-DE" dirty="0"/>
          </a:p>
          <a:p>
            <a:pPr marL="342720" lvl="0" indent="-342720">
              <a:lnSpc>
                <a:spcPct val="100000"/>
              </a:lnSpc>
              <a:buFont typeface="Arial" panose="020B0604020202020204" pitchFamily="34" charset="0"/>
              <a:buChar char="•"/>
            </a:pPr>
            <a:r>
              <a:rPr lang="de-DE" dirty="0"/>
              <a:t>The Easy Access </a:t>
            </a:r>
            <a:r>
              <a:rPr lang="de-DE" dirty="0" err="1"/>
              <a:t>menu</a:t>
            </a:r>
            <a:r>
              <a:rPr lang="de-DE" dirty="0"/>
              <a:t> </a:t>
            </a:r>
            <a:r>
              <a:rPr lang="de-DE" dirty="0" err="1"/>
              <a:t>can</a:t>
            </a:r>
            <a:r>
              <a:rPr lang="de-DE" dirty="0"/>
              <a:t> </a:t>
            </a:r>
            <a:r>
              <a:rPr lang="de-DE" dirty="0" err="1"/>
              <a:t>be</a:t>
            </a:r>
            <a:r>
              <a:rPr lang="de-DE" dirty="0"/>
              <a:t> </a:t>
            </a:r>
            <a:r>
              <a:rPr lang="de-DE" dirty="0" err="1"/>
              <a:t>designed</a:t>
            </a:r>
            <a:r>
              <a:rPr lang="de-DE" dirty="0"/>
              <a:t> </a:t>
            </a:r>
            <a:r>
              <a:rPr lang="de-DE" dirty="0" err="1"/>
              <a:t>individually</a:t>
            </a:r>
            <a:r>
              <a:rPr lang="de-DE" dirty="0"/>
              <a:t> </a:t>
            </a:r>
            <a:r>
              <a:rPr lang="de-DE" dirty="0" err="1"/>
              <a:t>for</a:t>
            </a:r>
            <a:r>
              <a:rPr lang="de-DE" dirty="0"/>
              <a:t> a </a:t>
            </a:r>
            <a:r>
              <a:rPr lang="de-DE" dirty="0" err="1"/>
              <a:t>specific</a:t>
            </a:r>
            <a:r>
              <a:rPr lang="de-DE" dirty="0"/>
              <a:t> </a:t>
            </a:r>
            <a:r>
              <a:rPr lang="de-DE" dirty="0" err="1"/>
              <a:t>role</a:t>
            </a:r>
            <a:r>
              <a:rPr lang="de-DE" dirty="0"/>
              <a:t> </a:t>
            </a:r>
            <a:r>
              <a:rPr lang="de-DE" dirty="0" err="1"/>
              <a:t>or</a:t>
            </a:r>
            <a:r>
              <a:rPr lang="de-DE" dirty="0"/>
              <a:t> </a:t>
            </a:r>
            <a:r>
              <a:rPr lang="de-DE" dirty="0" err="1"/>
              <a:t>user</a:t>
            </a:r>
          </a:p>
          <a:p>
            <a:pPr marL="342720" lvl="0" indent="-342720">
              <a:lnSpc>
                <a:spcPct val="100000"/>
              </a:lnSpc>
              <a:buFont typeface="Arial" panose="020B0604020202020204" pitchFamily="34" charset="0"/>
              <a:buChar char="•"/>
            </a:pPr>
            <a:endParaRPr lang="de-DE" dirty="0"/>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4340" y="2156790"/>
            <a:ext cx="5910205" cy="3546123"/>
          </a:xfrm>
          <a:prstGeom prst="rect">
            <a:avLst/>
          </a:prstGeom>
        </p:spPr>
      </p:pic>
    </p:spTree>
    <p:extLst>
      <p:ext uri="{BB962C8B-B14F-4D97-AF65-F5344CB8AC3E}">
        <p14:creationId xmlns:p14="http://schemas.microsoft.com/office/powerpoint/2010/main" val="375867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dirty="0"/>
            </a:br>
            <a:r>
              <a:rPr lang="en-US" dirty="0"/>
              <a:t>System functions</a:t>
            </a:r>
          </a:p>
        </p:txBody>
      </p:sp>
      <p:sp>
        <p:nvSpPr>
          <p:cNvPr id="5" name="Inhaltsplatzhalter 2"/>
          <p:cNvSpPr>
            <a:spLocks noGrp="1"/>
          </p:cNvSpPr>
          <p:nvPr>
            <p:ph idx="1"/>
          </p:nvPr>
        </p:nvSpPr>
        <p:spPr>
          <a:xfrm>
            <a:off x="323999" y="1692389"/>
            <a:ext cx="5559964" cy="4393016"/>
          </a:xfrm>
        </p:spPr>
        <p:txBody>
          <a:bodyPr lIns="0" tIns="0" rIns="0" bIns="0"/>
          <a:lstStyle/>
          <a:p>
            <a:pPr marL="0" lvl="0" indent="0">
              <a:lnSpc>
                <a:spcPct val="100000"/>
              </a:lnSpc>
              <a:spcAft>
                <a:spcPts val="1200"/>
              </a:spcAft>
              <a:buNone/>
            </a:pPr>
            <a:r>
              <a:rPr lang="de-DE" dirty="0" err="1"/>
              <a:t>Functions</a:t>
            </a:r>
            <a:r>
              <a:rPr lang="de-DE" dirty="0"/>
              <a:t> </a:t>
            </a:r>
            <a:r>
              <a:rPr lang="de-DE" dirty="0" err="1"/>
              <a:t>can</a:t>
            </a:r>
            <a:r>
              <a:rPr lang="de-DE" dirty="0"/>
              <a:t> </a:t>
            </a:r>
            <a:r>
              <a:rPr lang="de-DE" dirty="0" err="1"/>
              <a:t>be</a:t>
            </a:r>
            <a:r>
              <a:rPr lang="de-DE" dirty="0"/>
              <a:t> </a:t>
            </a:r>
            <a:r>
              <a:rPr lang="de-DE" dirty="0" err="1"/>
              <a:t>called</a:t>
            </a:r>
            <a:r>
              <a:rPr lang="de-DE" dirty="0"/>
              <a:t> in </a:t>
            </a:r>
            <a:r>
              <a:rPr lang="de-DE" dirty="0" err="1"/>
              <a:t>three</a:t>
            </a:r>
            <a:r>
              <a:rPr lang="de-DE" dirty="0"/>
              <a:t> different </a:t>
            </a:r>
            <a:r>
              <a:rPr lang="de-DE" dirty="0" err="1"/>
              <a:t>ways</a:t>
            </a:r>
          </a:p>
          <a:p>
            <a:pPr marL="522720" lvl="2" indent="-342720">
              <a:lnSpc>
                <a:spcPct val="100000"/>
              </a:lnSpc>
              <a:spcBef>
                <a:spcPts val="1200"/>
              </a:spcBef>
              <a:spcAft>
                <a:spcPts val="2400"/>
              </a:spcAft>
              <a:buFont typeface="Arial"/>
              <a:buAutoNum type="arabicPeriod"/>
            </a:pPr>
            <a:r>
              <a:rPr lang="de-DE" dirty="0"/>
              <a:t>Input </a:t>
            </a:r>
            <a:r>
              <a:rPr lang="de-DE" dirty="0" err="1"/>
              <a:t>of</a:t>
            </a:r>
            <a:r>
              <a:rPr lang="de-DE" dirty="0"/>
              <a:t> </a:t>
            </a:r>
            <a:r>
              <a:rPr lang="de-DE" b="1" dirty="0" err="1"/>
              <a:t>transaction</a:t>
            </a:r>
            <a:r>
              <a:rPr lang="de-DE" b="1" dirty="0"/>
              <a:t> </a:t>
            </a:r>
            <a:r>
              <a:rPr lang="de-DE" b="1" dirty="0" err="1"/>
              <a:t>codes</a:t>
            </a:r>
            <a:r>
              <a:rPr lang="de-DE" b="1" dirty="0"/>
              <a:t> </a:t>
            </a:r>
            <a:r>
              <a:rPr lang="de-DE" dirty="0"/>
              <a:t>in </a:t>
            </a:r>
            <a:r>
              <a:rPr lang="de-DE" dirty="0" err="1"/>
              <a:t>the</a:t>
            </a:r>
            <a:r>
              <a:rPr lang="de-DE" dirty="0"/>
              <a:t> </a:t>
            </a:r>
            <a:r>
              <a:rPr lang="de-DE" dirty="0" err="1"/>
              <a:t>command</a:t>
            </a:r>
            <a:r>
              <a:rPr lang="de-DE" dirty="0"/>
              <a:t> </a:t>
            </a:r>
            <a:r>
              <a:rPr lang="de-DE" dirty="0" err="1"/>
              <a:t>line</a:t>
            </a:r>
            <a:r>
              <a:rPr lang="de-DE" dirty="0"/>
              <a:t> (</a:t>
            </a:r>
            <a:r>
              <a:rPr lang="de-DE" b="1" dirty="0">
                <a:solidFill>
                  <a:srgbClr val="FF0000"/>
                </a:solidFill>
              </a:rPr>
              <a:t>T-Code</a:t>
            </a:r>
            <a:r>
              <a:rPr lang="de-DE" dirty="0"/>
              <a:t>)</a:t>
            </a:r>
          </a:p>
          <a:p>
            <a:pPr marL="522720" lvl="2" indent="-342720">
              <a:lnSpc>
                <a:spcPct val="100000"/>
              </a:lnSpc>
              <a:spcBef>
                <a:spcPts val="1200"/>
              </a:spcBef>
              <a:spcAft>
                <a:spcPts val="2400"/>
              </a:spcAft>
              <a:buFont typeface="Arial"/>
              <a:buAutoNum type="arabicPeriod"/>
            </a:pPr>
            <a:r>
              <a:rPr lang="de-DE" dirty="0" err="1"/>
              <a:t>Entries</a:t>
            </a:r>
            <a:r>
              <a:rPr lang="de-DE" dirty="0"/>
              <a:t> in </a:t>
            </a:r>
            <a:r>
              <a:rPr lang="de-DE" dirty="0" err="1"/>
              <a:t>Favorite</a:t>
            </a:r>
            <a:r>
              <a:rPr lang="de-DE" dirty="0"/>
              <a:t> Menu </a:t>
            </a:r>
            <a:r>
              <a:rPr lang="de-DE" dirty="0" err="1"/>
              <a:t>or</a:t>
            </a:r>
            <a:r>
              <a:rPr lang="de-DE" dirty="0"/>
              <a:t> User Menu</a:t>
            </a:r>
          </a:p>
          <a:p>
            <a:pPr marL="522720" lvl="2" indent="-342720">
              <a:lnSpc>
                <a:spcPct val="100000"/>
              </a:lnSpc>
              <a:spcAft>
                <a:spcPts val="2400"/>
              </a:spcAft>
              <a:buFont typeface="Arial"/>
              <a:buAutoNum type="arabicPeriod"/>
            </a:pPr>
            <a:r>
              <a:rPr lang="de-DE" dirty="0" err="1"/>
              <a:t>Entries</a:t>
            </a:r>
            <a:r>
              <a:rPr lang="de-DE" dirty="0"/>
              <a:t> in </a:t>
            </a:r>
            <a:r>
              <a:rPr lang="de-DE" dirty="0" err="1"/>
              <a:t>the</a:t>
            </a:r>
            <a:r>
              <a:rPr lang="de-DE" dirty="0"/>
              <a:t> Menu Bar</a:t>
            </a:r>
          </a:p>
          <a:p>
            <a:pPr marL="342720" lvl="0" indent="-342720">
              <a:lnSpc>
                <a:spcPct val="100000"/>
              </a:lnSpc>
              <a:buFont typeface="Arial" panose="020B0604020202020204" pitchFamily="34" charset="0"/>
              <a:buChar char="•"/>
            </a:pPr>
            <a:endParaRPr lang="de-DE" dirty="0"/>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311" y="1584655"/>
            <a:ext cx="4515530" cy="4500750"/>
          </a:xfrm>
          <a:prstGeom prst="rect">
            <a:avLst/>
          </a:prstGeom>
        </p:spPr>
      </p:pic>
      <p:sp>
        <p:nvSpPr>
          <p:cNvPr id="10" name="Abgerundete rechteckige Legende 9"/>
          <p:cNvSpPr/>
          <p:nvPr/>
        </p:nvSpPr>
        <p:spPr bwMode="gray">
          <a:xfrm>
            <a:off x="5383083" y="2610935"/>
            <a:ext cx="1581081" cy="432033"/>
          </a:xfrm>
          <a:prstGeom prst="wedgeRoundRectCallout">
            <a:avLst>
              <a:gd name="adj1" fmla="val 76435"/>
              <a:gd name="adj2" fmla="val -171808"/>
              <a:gd name="adj3" fmla="val 16667"/>
            </a:avLst>
          </a:prstGeom>
          <a:noFill/>
          <a:ln w="12700" algn="ctr">
            <a:solidFill>
              <a:schemeClr val="accent1"/>
            </a:solid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lang="en-US" sz="1400" kern="0" dirty="0">
                <a:ea typeface="Arial Unicode MS" pitchFamily="34" charset="-128"/>
                <a:cs typeface="Arial Unicode MS" pitchFamily="34" charset="-128"/>
              </a:rPr>
              <a:t>1. Command line</a:t>
            </a:r>
            <a:endParaRPr kumimoji="0" lang="en-US" sz="1400" b="0" i="0" u="none" strike="noStrike" kern="0" cap="none" spc="0" normalizeH="0" baseline="0" noProof="0" dirty="0">
              <a:ea typeface="Arial Unicode MS" pitchFamily="34" charset="-128"/>
              <a:cs typeface="Arial Unicode MS" pitchFamily="34" charset="-128"/>
            </a:endParaRPr>
          </a:p>
        </p:txBody>
      </p:sp>
      <p:sp>
        <p:nvSpPr>
          <p:cNvPr id="11" name="Abgerundete rechteckige Legende 10"/>
          <p:cNvSpPr/>
          <p:nvPr/>
        </p:nvSpPr>
        <p:spPr bwMode="gray">
          <a:xfrm>
            <a:off x="5383083" y="3718257"/>
            <a:ext cx="1581081" cy="432033"/>
          </a:xfrm>
          <a:prstGeom prst="wedgeRoundRectCallout">
            <a:avLst>
              <a:gd name="adj1" fmla="val 70778"/>
              <a:gd name="adj2" fmla="val -171808"/>
              <a:gd name="adj3" fmla="val 16667"/>
            </a:avLst>
          </a:prstGeom>
          <a:noFill/>
          <a:ln w="12700" algn="ctr">
            <a:solidFill>
              <a:schemeClr val="accent1"/>
            </a:solid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lang="en-US" sz="1400" kern="0" dirty="0">
                <a:ea typeface="Arial Unicode MS" pitchFamily="34" charset="-128"/>
                <a:cs typeface="Arial Unicode MS" pitchFamily="34" charset="-128"/>
              </a:rPr>
              <a:t>2</a:t>
            </a:r>
            <a:r>
              <a:rPr lang="en-US" sz="1400" kern="0" noProof="0" dirty="0">
                <a:ea typeface="Arial Unicode MS" pitchFamily="34" charset="-128"/>
                <a:cs typeface="Arial Unicode MS" pitchFamily="34" charset="-128"/>
              </a:rPr>
              <a:t>. Favorite Menu </a:t>
            </a:r>
            <a:endParaRPr kumimoji="0" lang="en-US" sz="1400" b="0" i="0" u="none" strike="noStrike" kern="0" cap="none" spc="0" normalizeH="0" baseline="0" noProof="0" dirty="0">
              <a:ea typeface="Arial Unicode MS" pitchFamily="34" charset="-128"/>
              <a:cs typeface="Arial Unicode MS" pitchFamily="34" charset="-128"/>
            </a:endParaRPr>
          </a:p>
        </p:txBody>
      </p:sp>
      <p:sp>
        <p:nvSpPr>
          <p:cNvPr id="12" name="Abgerundete rechteckige Legende 11"/>
          <p:cNvSpPr/>
          <p:nvPr/>
        </p:nvSpPr>
        <p:spPr bwMode="gray">
          <a:xfrm>
            <a:off x="5383083" y="4825579"/>
            <a:ext cx="1581081" cy="432033"/>
          </a:xfrm>
          <a:prstGeom prst="wedgeRoundRectCallout">
            <a:avLst>
              <a:gd name="adj1" fmla="val 70778"/>
              <a:gd name="adj2" fmla="val -171808"/>
              <a:gd name="adj3" fmla="val 16667"/>
            </a:avLst>
          </a:prstGeom>
          <a:noFill/>
          <a:ln w="12700" algn="ctr">
            <a:solidFill>
              <a:schemeClr val="accent1"/>
            </a:solidFill>
            <a:miter lim="800000"/>
            <a:headEnd/>
            <a:tailEnd/>
          </a:ln>
        </p:spPr>
        <p:txBody>
          <a:bodyPr lIns="90000" tIns="72000" rIns="90000" bIns="72000" rtlCol="0" anchor="ctr"/>
          <a:lstStyle/>
          <a:p>
            <a:pPr marL="0" marR="0" lvl="0" defTabSz="914400" eaLnBrk="1" fontAlgn="base" latinLnBrk="0" hangingPunct="1">
              <a:lnSpc>
                <a:spcPct val="100000"/>
              </a:lnSpc>
              <a:spcBef>
                <a:spcPct val="50000"/>
              </a:spcBef>
              <a:spcAft>
                <a:spcPct val="0"/>
              </a:spcAft>
              <a:buClr>
                <a:srgbClr val="F0AB00"/>
              </a:buClr>
              <a:buSzPct val="80000"/>
              <a:buNone/>
              <a:tabLst/>
            </a:pPr>
            <a:r>
              <a:rPr lang="en-US" sz="1400" kern="0" dirty="0">
                <a:ea typeface="Arial Unicode MS" pitchFamily="34" charset="-128"/>
                <a:cs typeface="Arial Unicode MS" pitchFamily="34" charset="-128"/>
              </a:rPr>
              <a:t>3. Menu Bar</a:t>
            </a:r>
            <a:endParaRPr kumimoji="0" lang="en-US" sz="1400" b="0" i="0" u="none" strike="noStrike" kern="0" cap="none" spc="0" normalizeH="0" baseline="0" noProof="0" dirty="0">
              <a:ea typeface="Arial Unicode MS" pitchFamily="34" charset="-128"/>
              <a:cs typeface="Arial Unicode MS" pitchFamily="34" charset="-128"/>
            </a:endParaRPr>
          </a:p>
        </p:txBody>
      </p:sp>
    </p:spTree>
    <p:extLst>
      <p:ext uri="{BB962C8B-B14F-4D97-AF65-F5344CB8AC3E}">
        <p14:creationId xmlns:p14="http://schemas.microsoft.com/office/powerpoint/2010/main" val="101828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III. Introduction to SAP GUI</a:t>
            </a:r>
            <a:br>
              <a:rPr lang="en-US" dirty="0"/>
            </a:br>
            <a:r>
              <a:rPr lang="en-US" dirty="0"/>
              <a:t>The CLIENT number</a:t>
            </a:r>
          </a:p>
        </p:txBody>
      </p:sp>
    </p:spTree>
    <p:extLst>
      <p:ext uri="{BB962C8B-B14F-4D97-AF65-F5344CB8AC3E}">
        <p14:creationId xmlns:p14="http://schemas.microsoft.com/office/powerpoint/2010/main" val="34551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dirty="0"/>
              <a:t>Prerequisites</a:t>
            </a:r>
          </a:p>
        </p:txBody>
      </p:sp>
      <p:sp>
        <p:nvSpPr>
          <p:cNvPr id="3"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de-DE" dirty="0"/>
              <a:t>Fundamental </a:t>
            </a:r>
            <a:r>
              <a:rPr lang="de-DE" dirty="0" err="1"/>
              <a:t>programming</a:t>
            </a:r>
            <a:r>
              <a:rPr lang="de-DE" dirty="0"/>
              <a:t> </a:t>
            </a:r>
            <a:r>
              <a:rPr lang="de-DE" dirty="0" err="1"/>
              <a:t>skills</a:t>
            </a:r>
          </a:p>
          <a:p>
            <a:pPr marL="342720" lvl="0" indent="-342720">
              <a:lnSpc>
                <a:spcPct val="100000"/>
              </a:lnSpc>
              <a:buFont typeface="Arial" panose="020B0604020202020204" pitchFamily="34" charset="0"/>
              <a:buChar char="•"/>
            </a:pPr>
            <a:r>
              <a:rPr lang="de-DE" dirty="0"/>
              <a:t>Recommended: Experience in </a:t>
            </a:r>
            <a:r>
              <a:rPr lang="de-DE" dirty="0" err="1"/>
              <a:t>software</a:t>
            </a:r>
            <a:r>
              <a:rPr lang="de-DE" dirty="0"/>
              <a:t> </a:t>
            </a:r>
            <a:r>
              <a:rPr lang="de-DE" dirty="0" err="1"/>
              <a:t>development</a:t>
            </a:r>
            <a:r>
              <a:rPr lang="de-DE" dirty="0"/>
              <a:t> </a:t>
            </a:r>
            <a:r>
              <a:rPr lang="de-DE" dirty="0" err="1"/>
              <a:t>with</a:t>
            </a:r>
            <a:r>
              <a:rPr lang="de-DE" dirty="0"/>
              <a:t> </a:t>
            </a:r>
            <a:r>
              <a:rPr lang="de-DE" dirty="0" err="1"/>
              <a:t>Eclipse</a:t>
            </a:r>
          </a:p>
        </p:txBody>
      </p:sp>
    </p:spTree>
    <p:extLst>
      <p:ext uri="{BB962C8B-B14F-4D97-AF65-F5344CB8AC3E}">
        <p14:creationId xmlns:p14="http://schemas.microsoft.com/office/powerpoint/2010/main" val="1393938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9" y="1692390"/>
            <a:ext cx="11545199" cy="4393016"/>
          </a:xfrm>
        </p:spPr>
        <p:txBody>
          <a:bodyPr lIns="0" tIns="0" rIns="0" bIns="0"/>
          <a:lstStyle/>
          <a:p>
            <a:pPr marL="342720" lvl="2" indent="-342720">
              <a:lnSpc>
                <a:spcPct val="100000"/>
              </a:lnSpc>
              <a:spcBef>
                <a:spcPts val="2400"/>
              </a:spcBef>
              <a:buSzPct val="80000"/>
              <a:buFont typeface="Arial" panose="020B0604020202020204" pitchFamily="34" charset="0"/>
              <a:buChar char="•"/>
            </a:pPr>
            <a:r>
              <a:rPr lang="en-US" sz="2000" dirty="0"/>
              <a:t>SAP decided to enable ABAP application development in the Eclipse platform </a:t>
            </a:r>
          </a:p>
          <a:p>
            <a:pPr marL="342720" lvl="2" indent="-342720">
              <a:lnSpc>
                <a:spcPct val="100000"/>
              </a:lnSpc>
              <a:spcBef>
                <a:spcPts val="2400"/>
              </a:spcBef>
              <a:buSzPct val="80000"/>
              <a:buFont typeface="Arial" panose="020B0604020202020204" pitchFamily="34" charset="0"/>
              <a:buChar char="•"/>
            </a:pPr>
            <a:r>
              <a:rPr lang="en-US" sz="2000" dirty="0"/>
              <a:t>Eclipse is a widely used development IDE and the quasi standard for some languages like Java </a:t>
            </a:r>
          </a:p>
          <a:p>
            <a:pPr marL="342720" lvl="2" indent="-342720">
              <a:lnSpc>
                <a:spcPct val="100000"/>
              </a:lnSpc>
              <a:spcBef>
                <a:spcPts val="2400"/>
              </a:spcBef>
              <a:buSzPct val="80000"/>
              <a:buFont typeface="Arial" panose="020B0604020202020204" pitchFamily="34" charset="0"/>
              <a:buChar char="•"/>
            </a:pPr>
            <a:r>
              <a:rPr lang="en-US" sz="2000" dirty="0"/>
              <a:t>Eclipse is </a:t>
            </a:r>
          </a:p>
          <a:p>
            <a:pPr marL="522720" lvl="2" indent="-342720">
              <a:lnSpc>
                <a:spcPct val="100000"/>
              </a:lnSpc>
              <a:buFont typeface="Arial" panose="020B0604020202020204" pitchFamily="34" charset="0"/>
              <a:buChar char="•"/>
            </a:pPr>
            <a:r>
              <a:rPr lang="en-US" dirty="0"/>
              <a:t>open-source </a:t>
            </a:r>
          </a:p>
          <a:p>
            <a:pPr marL="522720" lvl="2" indent="-342720">
              <a:lnSpc>
                <a:spcPct val="100000"/>
              </a:lnSpc>
              <a:buFont typeface="Arial" panose="020B0604020202020204" pitchFamily="34" charset="0"/>
              <a:buChar char="•"/>
            </a:pPr>
            <a:r>
              <a:rPr lang="en-US" dirty="0"/>
              <a:t>has a plugin based architecture </a:t>
            </a:r>
          </a:p>
          <a:p>
            <a:pPr marL="522720" lvl="2" indent="-342720">
              <a:lnSpc>
                <a:spcPct val="100000"/>
              </a:lnSpc>
              <a:buFont typeface="Arial" panose="020B0604020202020204" pitchFamily="34" charset="0"/>
              <a:buChar char="•"/>
            </a:pPr>
            <a:r>
              <a:rPr lang="en-US" dirty="0"/>
              <a:t>and a massive developer and end-user base</a:t>
            </a:r>
          </a:p>
          <a:p>
            <a:pPr marL="342720" lvl="2" indent="-342720">
              <a:lnSpc>
                <a:spcPct val="100000"/>
              </a:lnSpc>
              <a:spcBef>
                <a:spcPts val="2400"/>
              </a:spcBef>
              <a:buSzPct val="80000"/>
              <a:buFont typeface="Arial" panose="020B0604020202020204" pitchFamily="34" charset="0"/>
              <a:buChar char="•"/>
            </a:pPr>
            <a:endParaRPr lang="de-DE" sz="2000" dirty="0"/>
          </a:p>
          <a:p>
            <a:pPr marL="522720" lvl="2" indent="-342720">
              <a:lnSpc>
                <a:spcPct val="100000"/>
              </a:lnSpc>
              <a:buFont typeface="Arial" panose="020B0604020202020204" pitchFamily="34" charset="0"/>
              <a:buChar char="•"/>
            </a:pPr>
            <a:endParaRPr lang="de-DE" dirty="0"/>
          </a:p>
          <a:p>
            <a:pPr marL="0" lvl="0" indent="0">
              <a:lnSpc>
                <a:spcPct val="100000"/>
              </a:lnSpc>
            </a:pPr>
            <a:endParaRPr lang="de-DE" dirty="0"/>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IV. Introduction to ABAP for Eclipse</a:t>
            </a:r>
            <a:br>
              <a:rPr lang="en-US"/>
            </a:br>
            <a:r>
              <a:rPr lang="en-US" dirty="0"/>
              <a:t>About Eclipse</a:t>
            </a: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599" y="4087746"/>
            <a:ext cx="5968999" cy="1396999"/>
          </a:xfrm>
          <a:prstGeom prst="rect">
            <a:avLst/>
          </a:prstGeom>
        </p:spPr>
      </p:pic>
      <p:sp>
        <p:nvSpPr>
          <p:cNvPr id="6" name="Textfeld 5"/>
          <p:cNvSpPr txBox="1"/>
          <p:nvPr/>
        </p:nvSpPr>
        <p:spPr>
          <a:xfrm>
            <a:off x="8527567" y="5484746"/>
            <a:ext cx="3113031" cy="215443"/>
          </a:xfrm>
          <a:prstGeom prst="rect">
            <a:avLst/>
          </a:prstGeom>
          <a:noFill/>
        </p:spPr>
        <p:txBody>
          <a:bodyPr wrap="none" lIns="0" tIns="0" rIns="0" bIns="0" rtlCol="0">
            <a:spAutoFit/>
          </a:bodyPr>
          <a:lstStyle/>
          <a:p>
            <a:pPr marL="0" lvl="0" fontAlgn="base">
              <a:lnSpc>
                <a:spcPct val="100000"/>
              </a:lnSpc>
              <a:spcBef>
                <a:spcPts val="600"/>
              </a:spcBef>
              <a:spcAft>
                <a:spcPct val="0"/>
              </a:spcAft>
              <a:buClr>
                <a:srgbClr val="F0AB00"/>
              </a:buClr>
              <a:buSzPct val="80000"/>
              <a:buNone/>
            </a:pPr>
            <a:r>
              <a:rPr lang="en-US" sz="1400" kern="0" dirty="0">
                <a:ea typeface="Arial Unicode MS" pitchFamily="34" charset="-128"/>
                <a:cs typeface="Arial Unicode MS" pitchFamily="34" charset="-128"/>
              </a:rPr>
              <a:t>Source: The Eclipse Foundation (2016)</a:t>
            </a:r>
          </a:p>
        </p:txBody>
      </p:sp>
    </p:spTree>
    <p:extLst>
      <p:ext uri="{BB962C8B-B14F-4D97-AF65-F5344CB8AC3E}">
        <p14:creationId xmlns:p14="http://schemas.microsoft.com/office/powerpoint/2010/main" val="125111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9" y="1692390"/>
            <a:ext cx="6163062" cy="4393016"/>
          </a:xfrm>
        </p:spPr>
        <p:txBody>
          <a:bodyPr lIns="0" tIns="0" rIns="0" bIns="0"/>
          <a:lstStyle/>
          <a:p>
            <a:pPr marL="342720" lvl="2" indent="-342720">
              <a:lnSpc>
                <a:spcPct val="100000"/>
              </a:lnSpc>
              <a:spcBef>
                <a:spcPts val="600"/>
              </a:spcBef>
              <a:spcAft>
                <a:spcPts val="600"/>
              </a:spcAft>
              <a:buSzPct val="80000"/>
              <a:buFont typeface="Arial" panose="020B0604020202020204" pitchFamily="34" charset="0"/>
              <a:buChar char="•"/>
            </a:pPr>
            <a:r>
              <a:rPr lang="en-US" sz="2000" dirty="0"/>
              <a:t>The ABAP Workbench within the SAP GUI is the main tool to develop ABAP applications </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It is a very powerful tool, but restrained by its historical and technological roots </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Eclipse is more modern and has nice usability features</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ABAP is more and more used in conjunction with different languages and technologies (e.g. JavaScript with SAPUI5)</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Benefit from HTML editor and code completion for ABAP and JavaScript</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Eclipse</a:t>
            </a:r>
            <a:r>
              <a:rPr lang="de-DE" sz="2000" dirty="0"/>
              <a:t> </a:t>
            </a:r>
            <a:r>
              <a:rPr lang="en-US" sz="2000" dirty="0"/>
              <a:t>is</a:t>
            </a:r>
            <a:r>
              <a:rPr lang="de-DE" sz="2000" dirty="0"/>
              <a:t> still </a:t>
            </a:r>
            <a:r>
              <a:rPr lang="en-US" sz="2000" dirty="0"/>
              <a:t>compatible</a:t>
            </a:r>
            <a:r>
              <a:rPr lang="de-DE" sz="2000" dirty="0"/>
              <a:t> </a:t>
            </a:r>
            <a:r>
              <a:rPr lang="en-US" sz="2000" dirty="0"/>
              <a:t>with</a:t>
            </a:r>
            <a:r>
              <a:rPr lang="de-DE" sz="2000" dirty="0"/>
              <a:t> </a:t>
            </a:r>
            <a:r>
              <a:rPr lang="en-US" sz="2000" dirty="0"/>
              <a:t>the</a:t>
            </a:r>
            <a:r>
              <a:rPr lang="de-DE" sz="2000" dirty="0"/>
              <a:t> </a:t>
            </a:r>
            <a:r>
              <a:rPr lang="en-US" sz="2000" dirty="0"/>
              <a:t>existing</a:t>
            </a:r>
            <a:r>
              <a:rPr lang="de-DE" sz="2000" dirty="0"/>
              <a:t> SAP GUI</a:t>
            </a:r>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IV. Introduction to ABAP for Eclipse</a:t>
            </a:r>
            <a:br>
              <a:rPr lang="en-US"/>
            </a:br>
            <a:r>
              <a:rPr lang="en-US" dirty="0"/>
              <a:t>Reasons to use Eclipse</a:t>
            </a: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4849" y="1925303"/>
            <a:ext cx="5122953" cy="3934268"/>
          </a:xfrm>
          <a:prstGeom prst="rect">
            <a:avLst/>
          </a:prstGeom>
        </p:spPr>
      </p:pic>
    </p:spTree>
    <p:extLst>
      <p:ext uri="{BB962C8B-B14F-4D97-AF65-F5344CB8AC3E}">
        <p14:creationId xmlns:p14="http://schemas.microsoft.com/office/powerpoint/2010/main" val="2337631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9" y="1692390"/>
            <a:ext cx="4196630" cy="4393016"/>
          </a:xfrm>
        </p:spPr>
        <p:txBody>
          <a:bodyPr lIns="0" tIns="0" rIns="0" bIns="0"/>
          <a:lstStyle/>
          <a:p>
            <a:pPr marL="342720" lvl="2" indent="-342720">
              <a:lnSpc>
                <a:spcPct val="100000"/>
              </a:lnSpc>
              <a:spcBef>
                <a:spcPts val="600"/>
              </a:spcBef>
              <a:spcAft>
                <a:spcPts val="600"/>
              </a:spcAft>
              <a:buSzPct val="80000"/>
              <a:buFont typeface="Arial" panose="020B0604020202020204" pitchFamily="34" charset="0"/>
              <a:buChar char="•"/>
            </a:pPr>
            <a:r>
              <a:rPr lang="en-US" sz="2000" dirty="0"/>
              <a:t>It is the same tool that will be used by End-users to access your programs.</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No need for add-on installation.</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Old SAP systems do not support Eclipse IDE.</a:t>
            </a:r>
          </a:p>
          <a:p>
            <a:pPr marL="342720" lvl="2" indent="-342720">
              <a:lnSpc>
                <a:spcPct val="100000"/>
              </a:lnSpc>
              <a:spcBef>
                <a:spcPts val="600"/>
              </a:spcBef>
              <a:spcAft>
                <a:spcPts val="600"/>
              </a:spcAft>
              <a:buSzPct val="80000"/>
              <a:buFont typeface="Arial" panose="020B0604020202020204" pitchFamily="34" charset="0"/>
              <a:buChar char="•"/>
            </a:pPr>
            <a:r>
              <a:rPr lang="en-US" sz="2000" dirty="0"/>
              <a:t>Customers may provide only SAPGUI in their development PCs / Virtual Desktops.</a:t>
            </a:r>
          </a:p>
          <a:p>
            <a:pPr marL="342720" lvl="2" indent="-342720">
              <a:lnSpc>
                <a:spcPct val="100000"/>
              </a:lnSpc>
              <a:spcBef>
                <a:spcPts val="600"/>
              </a:spcBef>
              <a:spcAft>
                <a:spcPts val="600"/>
              </a:spcAft>
              <a:buSzPct val="80000"/>
              <a:buFont typeface="Arial" panose="020B0604020202020204" pitchFamily="34" charset="0"/>
              <a:buChar char="•"/>
            </a:pPr>
            <a:endParaRPr lang="en-US" sz="2000" dirty="0"/>
          </a:p>
          <a:p>
            <a:pPr marL="342720" lvl="2" indent="-342720">
              <a:lnSpc>
                <a:spcPct val="100000"/>
              </a:lnSpc>
              <a:spcBef>
                <a:spcPts val="600"/>
              </a:spcBef>
              <a:spcAft>
                <a:spcPts val="600"/>
              </a:spcAft>
              <a:buSzPct val="80000"/>
              <a:buFont typeface="Arial" panose="020B0604020202020204" pitchFamily="34" charset="0"/>
              <a:buChar char="•"/>
            </a:pPr>
            <a:endParaRPr lang="de-DE" sz="2000" dirty="0"/>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IV. Introduction to ABAP for Eclipse</a:t>
            </a:r>
            <a:br>
              <a:rPr lang="en-US" dirty="0"/>
            </a:br>
            <a:r>
              <a:rPr lang="en-US" dirty="0">
                <a:solidFill>
                  <a:srgbClr val="FF0000"/>
                </a:solidFill>
              </a:rPr>
              <a:t>Reasons to use SAPGUI (Added by FPT)</a:t>
            </a:r>
          </a:p>
        </p:txBody>
      </p:sp>
      <p:pic>
        <p:nvPicPr>
          <p:cNvPr id="2" name="Picture 1">
            <a:extLst>
              <a:ext uri="{FF2B5EF4-FFF2-40B4-BE49-F238E27FC236}">
                <a16:creationId xmlns:a16="http://schemas.microsoft.com/office/drawing/2014/main" id="{551D1CA2-E869-1102-B454-D3F11C2D4546}"/>
              </a:ext>
            </a:extLst>
          </p:cNvPr>
          <p:cNvPicPr>
            <a:picLocks noChangeAspect="1"/>
          </p:cNvPicPr>
          <p:nvPr/>
        </p:nvPicPr>
        <p:blipFill>
          <a:blip r:embed="rId3"/>
          <a:stretch>
            <a:fillRect/>
          </a:stretch>
        </p:blipFill>
        <p:spPr>
          <a:xfrm>
            <a:off x="4785220" y="1478932"/>
            <a:ext cx="7083978" cy="4393017"/>
          </a:xfrm>
          <a:prstGeom prst="rect">
            <a:avLst/>
          </a:prstGeom>
        </p:spPr>
      </p:pic>
    </p:spTree>
    <p:extLst>
      <p:ext uri="{BB962C8B-B14F-4D97-AF65-F5344CB8AC3E}">
        <p14:creationId xmlns:p14="http://schemas.microsoft.com/office/powerpoint/2010/main" val="114530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9" y="1649258"/>
            <a:ext cx="11356165" cy="4393016"/>
          </a:xfrm>
        </p:spPr>
        <p:txBody>
          <a:bodyPr lIns="0" tIns="0" rIns="0" bIns="0"/>
          <a:lstStyle/>
          <a:p>
            <a:pPr marL="342720" lvl="2" indent="-342720">
              <a:lnSpc>
                <a:spcPct val="100000"/>
              </a:lnSpc>
              <a:spcBef>
                <a:spcPts val="2400"/>
              </a:spcBef>
              <a:buSzPct val="80000"/>
              <a:buFont typeface="Arial" panose="020B0604020202020204" pitchFamily="34" charset="0"/>
              <a:buChar char="•"/>
            </a:pPr>
            <a:r>
              <a:rPr lang="en-US" sz="2000" dirty="0"/>
              <a:t>ABAP code is completely developed online, i.e. on the server</a:t>
            </a:r>
          </a:p>
          <a:p>
            <a:pPr marL="342720" lvl="2" indent="-342720">
              <a:lnSpc>
                <a:spcPct val="100000"/>
              </a:lnSpc>
              <a:spcBef>
                <a:spcPts val="2400"/>
              </a:spcBef>
              <a:buSzPct val="80000"/>
              <a:buFont typeface="Arial" panose="020B0604020202020204" pitchFamily="34" charset="0"/>
              <a:buChar char="•"/>
            </a:pPr>
            <a:r>
              <a:rPr lang="en-US" sz="2000" dirty="0"/>
              <a:t>However, program code can be developed offline in Eclipse</a:t>
            </a:r>
          </a:p>
          <a:p>
            <a:pPr marL="342720" lvl="2" indent="-342720">
              <a:lnSpc>
                <a:spcPct val="100000"/>
              </a:lnSpc>
              <a:spcBef>
                <a:spcPts val="2400"/>
              </a:spcBef>
              <a:buSzPct val="80000"/>
              <a:buFont typeface="Arial" panose="020B0604020202020204" pitchFamily="34" charset="0"/>
              <a:buChar char="•"/>
            </a:pPr>
            <a:r>
              <a:rPr lang="en-US" sz="2000" dirty="0"/>
              <a:t>Eclipse needs a connection to</a:t>
            </a:r>
            <a:r>
              <a:rPr lang="en-US" sz="2000" dirty="0">
                <a:solidFill>
                  <a:srgbClr val="FF0000"/>
                </a:solidFill>
              </a:rPr>
              <a:t> </a:t>
            </a:r>
            <a:r>
              <a:rPr lang="en-US" sz="2000" dirty="0"/>
              <a:t>the SAP system to pull the program code to Eclipse and push it back to the SAP system after saving it</a:t>
            </a:r>
          </a:p>
          <a:p>
            <a:pPr marL="342720" lvl="2" indent="-342720">
              <a:lnSpc>
                <a:spcPct val="100000"/>
              </a:lnSpc>
              <a:spcBef>
                <a:spcPts val="2400"/>
              </a:spcBef>
              <a:buSzPct val="80000"/>
              <a:buFont typeface="Arial" panose="020B0604020202020204" pitchFamily="34" charset="0"/>
              <a:buChar char="•"/>
            </a:pPr>
            <a:r>
              <a:rPr lang="en-US" sz="2000" dirty="0"/>
              <a:t>ABAP in Eclipse is delivered as an additional Eclipse plugin</a:t>
            </a:r>
          </a:p>
          <a:p>
            <a:pPr marL="342720" lvl="2" indent="-342720">
              <a:lnSpc>
                <a:spcPct val="100000"/>
              </a:lnSpc>
              <a:spcBef>
                <a:spcPts val="2400"/>
              </a:spcBef>
              <a:buSzPct val="80000"/>
              <a:buFont typeface="Arial" panose="020B0604020202020204" pitchFamily="34" charset="0"/>
              <a:buChar char="•"/>
            </a:pPr>
            <a:r>
              <a:rPr lang="en-US" sz="2000" dirty="0"/>
              <a:t>Prerequisites for development:</a:t>
            </a:r>
          </a:p>
          <a:p>
            <a:pPr marL="702720" lvl="3" indent="-342720">
              <a:lnSpc>
                <a:spcPct val="100000"/>
              </a:lnSpc>
              <a:buFont typeface="Arial" panose="020B0604020202020204" pitchFamily="34" charset="0"/>
              <a:buChar char="•"/>
            </a:pPr>
            <a:r>
              <a:rPr lang="en-US" dirty="0"/>
              <a:t>Eclipse IDE</a:t>
            </a:r>
          </a:p>
          <a:p>
            <a:pPr marL="702720" lvl="3" indent="-342720">
              <a:lnSpc>
                <a:spcPct val="100000"/>
              </a:lnSpc>
              <a:buFont typeface="Arial" panose="020B0604020202020204" pitchFamily="34" charset="0"/>
              <a:buChar char="•"/>
            </a:pPr>
            <a:r>
              <a:rPr lang="en-US" dirty="0"/>
              <a:t>SAP GUI for Windows</a:t>
            </a:r>
          </a:p>
          <a:p>
            <a:pPr marL="702720" lvl="3" indent="-342720">
              <a:lnSpc>
                <a:spcPct val="100000"/>
              </a:lnSpc>
              <a:buFont typeface="Arial" panose="020B0604020202020204" pitchFamily="34" charset="0"/>
              <a:buChar char="•"/>
            </a:pPr>
            <a:r>
              <a:rPr lang="en-US" dirty="0"/>
              <a:t>Java Runtime Environment</a:t>
            </a:r>
          </a:p>
          <a:p>
            <a:pPr marL="702720" lvl="3" indent="-342720">
              <a:lnSpc>
                <a:spcPct val="100000"/>
              </a:lnSpc>
              <a:buFont typeface="Arial" panose="020B0604020202020204" pitchFamily="34" charset="0"/>
              <a:buChar char="•"/>
            </a:pPr>
            <a:r>
              <a:rPr lang="en-US" dirty="0"/>
              <a:t>SAP system access data</a:t>
            </a:r>
          </a:p>
          <a:p>
            <a:pPr marL="522720" lvl="2" indent="-342720">
              <a:lnSpc>
                <a:spcPct val="100000"/>
              </a:lnSpc>
              <a:buFont typeface="Arial" panose="020B0604020202020204" pitchFamily="34" charset="0"/>
              <a:buChar char="•"/>
            </a:pPr>
            <a:endParaRPr lang="de-DE" dirty="0"/>
          </a:p>
          <a:p>
            <a:pPr marL="0" lvl="0" indent="0">
              <a:lnSpc>
                <a:spcPct val="100000"/>
              </a:lnSpc>
            </a:pPr>
            <a:endParaRPr lang="de-DE" dirty="0"/>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IV. Introduction to ABAP for Eclipse</a:t>
            </a:r>
            <a:br>
              <a:rPr lang="en-US" dirty="0"/>
            </a:br>
            <a:r>
              <a:rPr lang="en-US" dirty="0"/>
              <a:t>Technical features and prerequisites</a:t>
            </a:r>
          </a:p>
        </p:txBody>
      </p:sp>
    </p:spTree>
    <p:extLst>
      <p:ext uri="{BB962C8B-B14F-4D97-AF65-F5344CB8AC3E}">
        <p14:creationId xmlns:p14="http://schemas.microsoft.com/office/powerpoint/2010/main" val="384448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9" y="1649258"/>
            <a:ext cx="11356165" cy="4393016"/>
          </a:xfrm>
        </p:spPr>
        <p:txBody>
          <a:bodyPr lIns="0" tIns="0" rIns="0" bIns="0"/>
          <a:lstStyle/>
          <a:p>
            <a:pPr marL="342720" lvl="2" indent="-342720">
              <a:lnSpc>
                <a:spcPct val="100000"/>
              </a:lnSpc>
              <a:spcBef>
                <a:spcPts val="2400"/>
              </a:spcBef>
              <a:buSzPct val="80000"/>
              <a:buFont typeface="Arial" panose="020B0604020202020204" pitchFamily="34" charset="0"/>
              <a:buChar char="•"/>
            </a:pPr>
            <a:r>
              <a:rPr lang="de-DE" sz="2000" dirty="0"/>
              <a:t>Check </a:t>
            </a:r>
            <a:r>
              <a:rPr lang="de-DE" sz="2000" dirty="0" err="1"/>
              <a:t>if</a:t>
            </a:r>
            <a:r>
              <a:rPr lang="de-DE" sz="2000" dirty="0"/>
              <a:t> </a:t>
            </a:r>
            <a:r>
              <a:rPr lang="de-DE" sz="2000" dirty="0" err="1"/>
              <a:t>you</a:t>
            </a:r>
            <a:r>
              <a:rPr lang="de-DE" sz="2000" dirty="0"/>
              <a:t> </a:t>
            </a:r>
            <a:r>
              <a:rPr lang="de-DE" sz="2000" dirty="0" err="1"/>
              <a:t>have</a:t>
            </a:r>
            <a:r>
              <a:rPr lang="de-DE" sz="2000" dirty="0"/>
              <a:t> a </a:t>
            </a:r>
            <a:r>
              <a:rPr lang="de-DE" sz="2000" dirty="0" err="1"/>
              <a:t>current</a:t>
            </a:r>
            <a:r>
              <a:rPr lang="de-DE" sz="2000" dirty="0"/>
              <a:t> Java </a:t>
            </a:r>
            <a:r>
              <a:rPr lang="de-DE" sz="2000" dirty="0" err="1"/>
              <a:t>Runtime</a:t>
            </a:r>
            <a:r>
              <a:rPr lang="de-DE" sz="2000" dirty="0"/>
              <a:t> Environment </a:t>
            </a:r>
            <a:r>
              <a:rPr lang="de-DE" sz="2000" dirty="0" err="1"/>
              <a:t>installed</a:t>
            </a:r>
          </a:p>
          <a:p>
            <a:pPr marL="342720" lvl="2" indent="-342720">
              <a:lnSpc>
                <a:spcPct val="100000"/>
              </a:lnSpc>
              <a:spcBef>
                <a:spcPts val="2400"/>
              </a:spcBef>
              <a:buSzPct val="80000"/>
              <a:buFont typeface="Arial" panose="020B0604020202020204" pitchFamily="34" charset="0"/>
              <a:buChar char="•"/>
            </a:pPr>
            <a:r>
              <a:rPr lang="de-DE" sz="2000" dirty="0"/>
              <a:t>Go </a:t>
            </a:r>
            <a:r>
              <a:rPr lang="de-DE" sz="2000" dirty="0" err="1"/>
              <a:t>to</a:t>
            </a:r>
            <a:r>
              <a:rPr lang="de-DE" sz="2000" dirty="0"/>
              <a:t> https://eclipse.org/downloads/packages </a:t>
            </a:r>
            <a:endParaRPr lang="de-DE" sz="2000" dirty="0">
              <a:hlinkClick r:id="rId3"/>
            </a:endParaRPr>
          </a:p>
          <a:p>
            <a:pPr marL="342720" lvl="2" indent="-342720">
              <a:lnSpc>
                <a:spcPct val="100000"/>
              </a:lnSpc>
              <a:spcBef>
                <a:spcPts val="2400"/>
              </a:spcBef>
              <a:buSzPct val="80000"/>
              <a:buFont typeface="Arial" panose="020B0604020202020204" pitchFamily="34" charset="0"/>
              <a:buChar char="•"/>
            </a:pPr>
            <a:r>
              <a:rPr lang="de-DE" sz="2000" dirty="0"/>
              <a:t>Download a </a:t>
            </a:r>
            <a:r>
              <a:rPr lang="de-DE" sz="2000" dirty="0" err="1"/>
              <a:t>current</a:t>
            </a:r>
            <a:r>
              <a:rPr lang="de-DE" sz="2000" dirty="0"/>
              <a:t> </a:t>
            </a:r>
            <a:r>
              <a:rPr lang="de-DE" sz="2000" dirty="0" err="1"/>
              <a:t>version</a:t>
            </a:r>
            <a:r>
              <a:rPr lang="de-DE" sz="2000" dirty="0"/>
              <a:t> </a:t>
            </a:r>
            <a:r>
              <a:rPr lang="de-DE" sz="2000" dirty="0" err="1"/>
              <a:t>of</a:t>
            </a:r>
            <a:r>
              <a:rPr lang="de-DE" sz="2000" dirty="0"/>
              <a:t> </a:t>
            </a:r>
            <a:r>
              <a:rPr lang="de-DE" sz="2000" dirty="0" err="1"/>
              <a:t>the</a:t>
            </a:r>
            <a:r>
              <a:rPr lang="de-DE" sz="2000" dirty="0"/>
              <a:t> Eclipse IDE, </a:t>
            </a:r>
            <a:r>
              <a:rPr lang="de-DE" sz="2000" dirty="0" err="1"/>
              <a:t>we</a:t>
            </a:r>
            <a:r>
              <a:rPr lang="de-DE" sz="2000" dirty="0"/>
              <a:t> </a:t>
            </a:r>
            <a:r>
              <a:rPr lang="de-DE" sz="2000" dirty="0" err="1"/>
              <a:t>recommend</a:t>
            </a:r>
            <a:r>
              <a:rPr lang="de-DE" sz="2000" dirty="0"/>
              <a:t> </a:t>
            </a:r>
            <a:r>
              <a:rPr lang="de-DE" sz="2000" dirty="0" err="1"/>
              <a:t>the</a:t>
            </a:r>
            <a:r>
              <a:rPr lang="de-DE" sz="2000"/>
              <a:t> </a:t>
            </a:r>
            <a:r>
              <a:rPr lang="de-DE" sz="2000" i="1"/>
              <a:t>Oxygen</a:t>
            </a:r>
            <a:r>
              <a:rPr lang="de-DE" sz="2000"/>
              <a:t> </a:t>
            </a:r>
            <a:r>
              <a:rPr lang="de-DE" sz="2000" dirty="0" err="1"/>
              <a:t>release</a:t>
            </a:r>
            <a:endParaRPr lang="de-DE" sz="2000" dirty="0"/>
          </a:p>
          <a:p>
            <a:pPr marL="342720" lvl="2" indent="-342720">
              <a:lnSpc>
                <a:spcPct val="100000"/>
              </a:lnSpc>
              <a:spcBef>
                <a:spcPts val="2400"/>
              </a:spcBef>
              <a:buSzPct val="80000"/>
              <a:buFont typeface="Arial" panose="020B0604020202020204" pitchFamily="34" charset="0"/>
              <a:buChar char="•"/>
            </a:pPr>
            <a:r>
              <a:rPr lang="de-DE" sz="2000" dirty="0" err="1"/>
              <a:t>Choose</a:t>
            </a:r>
            <a:r>
              <a:rPr lang="de-DE" sz="2000" dirty="0"/>
              <a:t> </a:t>
            </a:r>
            <a:r>
              <a:rPr lang="de-DE" sz="2000" i="1" dirty="0" err="1"/>
              <a:t>Eclipse</a:t>
            </a:r>
            <a:r>
              <a:rPr lang="de-DE" sz="2000" i="1" dirty="0"/>
              <a:t> IDE </a:t>
            </a:r>
            <a:r>
              <a:rPr lang="de-DE" sz="2000" i="1" dirty="0" err="1"/>
              <a:t>for</a:t>
            </a:r>
            <a:r>
              <a:rPr lang="de-DE" sz="2000" i="1" dirty="0"/>
              <a:t> Java EE Developers </a:t>
            </a:r>
            <a:r>
              <a:rPr lang="de-DE" sz="2000" dirty="0" err="1"/>
              <a:t>as</a:t>
            </a:r>
            <a:r>
              <a:rPr lang="de-DE" sz="2000" dirty="0"/>
              <a:t> </a:t>
            </a:r>
            <a:r>
              <a:rPr lang="de-DE" sz="2000" dirty="0" err="1"/>
              <a:t>version</a:t>
            </a:r>
          </a:p>
          <a:p>
            <a:pPr marL="342720" lvl="2" indent="-342720">
              <a:lnSpc>
                <a:spcPct val="100000"/>
              </a:lnSpc>
              <a:spcBef>
                <a:spcPts val="2400"/>
              </a:spcBef>
              <a:buSzPct val="80000"/>
              <a:buFont typeface="Arial" panose="020B0604020202020204" pitchFamily="34" charset="0"/>
              <a:buChar char="•"/>
            </a:pPr>
            <a:r>
              <a:rPr lang="de-DE" sz="2000" dirty="0"/>
              <a:t>Download </a:t>
            </a:r>
            <a:r>
              <a:rPr lang="de-DE" sz="2000" dirty="0" err="1"/>
              <a:t>and</a:t>
            </a:r>
            <a:r>
              <a:rPr lang="de-DE" sz="2000" dirty="0"/>
              <a:t> </a:t>
            </a:r>
            <a:r>
              <a:rPr lang="de-DE" sz="2000" dirty="0" err="1"/>
              <a:t>unzip</a:t>
            </a:r>
            <a:r>
              <a:rPr lang="de-DE" sz="2000" dirty="0"/>
              <a:t> </a:t>
            </a:r>
            <a:r>
              <a:rPr lang="de-DE" sz="2000" dirty="0" err="1"/>
              <a:t>the</a:t>
            </a:r>
            <a:r>
              <a:rPr lang="de-DE" sz="2000" dirty="0"/>
              <a:t> </a:t>
            </a:r>
            <a:r>
              <a:rPr lang="de-DE" sz="2000" dirty="0" err="1"/>
              <a:t>package</a:t>
            </a:r>
            <a:r>
              <a:rPr lang="de-DE" sz="2000" dirty="0"/>
              <a:t> </a:t>
            </a:r>
            <a:r>
              <a:rPr lang="de-DE" sz="2000" dirty="0" err="1"/>
              <a:t>to</a:t>
            </a:r>
            <a:r>
              <a:rPr lang="de-DE" sz="2000" dirty="0"/>
              <a:t> a </a:t>
            </a:r>
            <a:r>
              <a:rPr lang="de-DE" sz="2000" dirty="0" err="1"/>
              <a:t>preferred</a:t>
            </a:r>
            <a:r>
              <a:rPr lang="de-DE" sz="2000" dirty="0"/>
              <a:t> </a:t>
            </a:r>
            <a:r>
              <a:rPr lang="de-DE" sz="2000" dirty="0" err="1"/>
              <a:t>folder</a:t>
            </a:r>
          </a:p>
          <a:p>
            <a:pPr marL="342720" lvl="2" indent="-342720">
              <a:lnSpc>
                <a:spcPct val="100000"/>
              </a:lnSpc>
              <a:spcBef>
                <a:spcPts val="2400"/>
              </a:spcBef>
              <a:buSzPct val="80000"/>
              <a:buFont typeface="Arial" panose="020B0604020202020204" pitchFamily="34" charset="0"/>
              <a:buChar char="•"/>
            </a:pPr>
            <a:r>
              <a:rPr lang="de-DE" sz="2000" dirty="0"/>
              <a:t>Start </a:t>
            </a:r>
            <a:r>
              <a:rPr lang="de-DE" sz="2000" dirty="0" err="1"/>
              <a:t>Eclipse</a:t>
            </a:r>
            <a:endParaRPr lang="de-DE" sz="2000" dirty="0"/>
          </a:p>
          <a:p>
            <a:pPr marL="0" lvl="0" indent="0">
              <a:lnSpc>
                <a:spcPct val="100000"/>
              </a:lnSpc>
            </a:pPr>
            <a:endParaRPr lang="de-DE" dirty="0"/>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V. Setting up the development environment</a:t>
            </a:r>
            <a:br>
              <a:rPr lang="en-US"/>
            </a:br>
            <a:r>
              <a:rPr lang="en-US" dirty="0"/>
              <a:t>Step 1: Download Eclipse IDE</a:t>
            </a:r>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56" y="4929755"/>
            <a:ext cx="7773484" cy="1286053"/>
          </a:xfrm>
          <a:prstGeom prst="rect">
            <a:avLst/>
          </a:prstGeom>
        </p:spPr>
      </p:pic>
      <p:sp>
        <p:nvSpPr>
          <p:cNvPr id="6" name="Abgerundete rechteckige Legende 5"/>
          <p:cNvSpPr/>
          <p:nvPr/>
        </p:nvSpPr>
        <p:spPr bwMode="gray">
          <a:xfrm>
            <a:off x="9595367" y="3543942"/>
            <a:ext cx="2084797" cy="1385813"/>
          </a:xfrm>
          <a:prstGeom prst="wedgeRoundRectCallout">
            <a:avLst>
              <a:gd name="adj1" fmla="val -44233"/>
              <a:gd name="adj2" fmla="val 98234"/>
              <a:gd name="adj3" fmla="val 16667"/>
            </a:avLst>
          </a:prstGeom>
          <a:noFill/>
          <a:ln w="12700" algn="ctr">
            <a:solidFill>
              <a:schemeClr val="accent1"/>
            </a:solidFill>
            <a:miter lim="800000"/>
            <a:headEnd/>
            <a:tailEnd/>
          </a:ln>
        </p:spPr>
        <p:txBody>
          <a:bodyPr lIns="90000" tIns="72000" rIns="90000" bIns="72000" rtlCol="0" anchor="ctr"/>
          <a:lstStyle/>
          <a:p>
            <a:pPr marL="0" lvl="2">
              <a:spcBef>
                <a:spcPts val="2400"/>
              </a:spcBef>
              <a:buNone/>
            </a:pPr>
            <a:r>
              <a:rPr lang="en-US" sz="1400" dirty="0"/>
              <a:t>Depending on your installed JRE (Java Runtime Environment) decide the version of your Eclipse IDE.</a:t>
            </a:r>
            <a:endParaRPr lang="de-DE" sz="1400" dirty="0"/>
          </a:p>
        </p:txBody>
      </p:sp>
    </p:spTree>
    <p:extLst>
      <p:ext uri="{BB962C8B-B14F-4D97-AF65-F5344CB8AC3E}">
        <p14:creationId xmlns:p14="http://schemas.microsoft.com/office/powerpoint/2010/main" val="235108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323998" y="1649258"/>
            <a:ext cx="5464324" cy="4393016"/>
          </a:xfrm>
        </p:spPr>
        <p:txBody>
          <a:bodyPr lIns="0" tIns="0" rIns="0" bIns="0"/>
          <a:lstStyle/>
          <a:p>
            <a:pPr marL="522720" lvl="2" indent="-342720">
              <a:lnSpc>
                <a:spcPct val="100000"/>
              </a:lnSpc>
              <a:spcBef>
                <a:spcPts val="600"/>
              </a:spcBef>
              <a:spcAft>
                <a:spcPts val="600"/>
              </a:spcAft>
              <a:buFont typeface="Arial" panose="020B0604020202020204" pitchFamily="34" charset="0"/>
              <a:buChar char="•"/>
            </a:pPr>
            <a:r>
              <a:rPr lang="de-DE" dirty="0"/>
              <a:t>In </a:t>
            </a:r>
            <a:r>
              <a:rPr lang="de-DE" dirty="0" err="1"/>
              <a:t>the</a:t>
            </a:r>
            <a:r>
              <a:rPr lang="de-DE" dirty="0"/>
              <a:t> </a:t>
            </a:r>
            <a:r>
              <a:rPr lang="de-DE" dirty="0" err="1"/>
              <a:t>menu</a:t>
            </a:r>
            <a:r>
              <a:rPr lang="de-DE" dirty="0"/>
              <a:t> bar, </a:t>
            </a:r>
            <a:r>
              <a:rPr lang="de-DE" dirty="0" err="1"/>
              <a:t>choose</a:t>
            </a:r>
            <a:r>
              <a:rPr lang="de-DE" dirty="0"/>
              <a:t> </a:t>
            </a:r>
            <a:r>
              <a:rPr lang="de-DE" i="1" dirty="0"/>
              <a:t>Help-&gt;</a:t>
            </a:r>
            <a:r>
              <a:rPr lang="de-DE" i="1" dirty="0" err="1"/>
              <a:t>Install</a:t>
            </a:r>
            <a:r>
              <a:rPr lang="de-DE" i="1" dirty="0"/>
              <a:t> New Software</a:t>
            </a:r>
          </a:p>
          <a:p>
            <a:pPr marL="522720" lvl="2" indent="-342720">
              <a:lnSpc>
                <a:spcPct val="100000"/>
              </a:lnSpc>
              <a:spcBef>
                <a:spcPts val="600"/>
              </a:spcBef>
              <a:spcAft>
                <a:spcPts val="600"/>
              </a:spcAft>
              <a:buFont typeface="Arial" panose="020B0604020202020204" pitchFamily="34" charset="0"/>
              <a:buChar char="•"/>
            </a:pPr>
            <a:r>
              <a:rPr lang="de-DE" dirty="0"/>
              <a:t>Insert </a:t>
            </a:r>
            <a:r>
              <a:rPr lang="de-DE" dirty="0" err="1"/>
              <a:t>the</a:t>
            </a:r>
            <a:r>
              <a:rPr lang="de-DE" dirty="0"/>
              <a:t> link </a:t>
            </a:r>
            <a:r>
              <a:rPr lang="de-DE" i="1" dirty="0">
                <a:hlinkClick r:id="rId3"/>
              </a:rPr>
              <a:t>https://tools.hana.ondemand.com/oxygen</a:t>
            </a:r>
            <a:br>
              <a:rPr lang="de-DE" i="1" dirty="0"/>
            </a:br>
            <a:r>
              <a:rPr lang="de-DE" dirty="0"/>
              <a:t>(</a:t>
            </a:r>
            <a:r>
              <a:rPr lang="de-DE" dirty="0" err="1"/>
              <a:t>dependent</a:t>
            </a:r>
            <a:r>
              <a:rPr lang="de-DE" dirty="0"/>
              <a:t> on </a:t>
            </a:r>
            <a:r>
              <a:rPr lang="de-DE" dirty="0" err="1"/>
              <a:t>your</a:t>
            </a:r>
            <a:r>
              <a:rPr lang="de-DE" dirty="0"/>
              <a:t> Eclipse </a:t>
            </a:r>
            <a:r>
              <a:rPr lang="de-DE" dirty="0" err="1"/>
              <a:t>version</a:t>
            </a:r>
            <a:r>
              <a:rPr lang="de-DE" dirty="0"/>
              <a:t>)</a:t>
            </a:r>
          </a:p>
          <a:p>
            <a:pPr marL="522720" lvl="2" indent="-342720">
              <a:lnSpc>
                <a:spcPct val="100000"/>
              </a:lnSpc>
              <a:spcBef>
                <a:spcPts val="600"/>
              </a:spcBef>
              <a:spcAft>
                <a:spcPts val="600"/>
              </a:spcAft>
              <a:buFont typeface="Arial" panose="020B0604020202020204" pitchFamily="34" charset="0"/>
              <a:buChar char="•"/>
            </a:pPr>
            <a:r>
              <a:rPr lang="de-DE" dirty="0" err="1"/>
              <a:t>Choose</a:t>
            </a:r>
            <a:r>
              <a:rPr lang="de-DE" dirty="0"/>
              <a:t> ABAP </a:t>
            </a:r>
            <a:r>
              <a:rPr lang="de-DE" dirty="0" err="1"/>
              <a:t>and</a:t>
            </a:r>
            <a:r>
              <a:rPr lang="de-DE" dirty="0"/>
              <a:t> UI Development Tools</a:t>
            </a:r>
          </a:p>
          <a:p>
            <a:pPr marL="522720" lvl="2" indent="-342720">
              <a:lnSpc>
                <a:spcPct val="100000"/>
              </a:lnSpc>
              <a:spcBef>
                <a:spcPts val="600"/>
              </a:spcBef>
              <a:spcAft>
                <a:spcPts val="600"/>
              </a:spcAft>
              <a:buFont typeface="Arial" panose="020B0604020202020204" pitchFamily="34" charset="0"/>
              <a:buChar char="•"/>
            </a:pPr>
            <a:r>
              <a:rPr lang="de-DE" dirty="0" err="1"/>
              <a:t>Install</a:t>
            </a:r>
            <a:r>
              <a:rPr lang="de-DE" dirty="0"/>
              <a:t> </a:t>
            </a:r>
            <a:r>
              <a:rPr lang="de-DE" dirty="0" err="1"/>
              <a:t>the</a:t>
            </a:r>
            <a:r>
              <a:rPr lang="de-DE" dirty="0"/>
              <a:t> </a:t>
            </a:r>
            <a:r>
              <a:rPr lang="de-DE" dirty="0" err="1"/>
              <a:t>plugins</a:t>
            </a:r>
          </a:p>
          <a:p>
            <a:pPr marL="522720" lvl="2" indent="-342720">
              <a:lnSpc>
                <a:spcPct val="100000"/>
              </a:lnSpc>
              <a:buFont typeface="Arial" panose="020B0604020202020204" pitchFamily="34" charset="0"/>
              <a:buChar char="•"/>
            </a:pPr>
            <a:endParaRPr lang="de-DE" i="1" dirty="0">
              <a:solidFill>
                <a:srgbClr val="FF0000"/>
              </a:solidFill>
            </a:endParaRPr>
          </a:p>
          <a:p>
            <a:pPr marL="0" lvl="0" indent="0">
              <a:lnSpc>
                <a:spcPct val="100000"/>
              </a:lnSpc>
            </a:pPr>
            <a:endParaRPr lang="de-DE" dirty="0"/>
          </a:p>
        </p:txBody>
      </p:sp>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V. Setting up the development environment</a:t>
            </a:r>
            <a:br>
              <a:rPr lang="en-US"/>
            </a:br>
            <a:r>
              <a:rPr lang="en-US" dirty="0"/>
              <a:t>Step 2: Install ABAP Plugin for Eclipse</a:t>
            </a:r>
          </a:p>
        </p:txBody>
      </p:sp>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120" y="1733908"/>
            <a:ext cx="5493889" cy="4219135"/>
          </a:xfrm>
          <a:prstGeom prst="rect">
            <a:avLst/>
          </a:prstGeom>
        </p:spPr>
      </p:pic>
    </p:spTree>
    <p:extLst>
      <p:ext uri="{BB962C8B-B14F-4D97-AF65-F5344CB8AC3E}">
        <p14:creationId xmlns:p14="http://schemas.microsoft.com/office/powerpoint/2010/main" val="241795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V. Setting up the development environment</a:t>
            </a:r>
            <a:br>
              <a:rPr lang="en-US"/>
            </a:br>
            <a:r>
              <a:rPr lang="en-US" dirty="0"/>
              <a:t>Step 3: Connect to an SAP System</a:t>
            </a:r>
          </a:p>
        </p:txBody>
      </p:sp>
      <p:sp>
        <p:nvSpPr>
          <p:cNvPr id="12" name="Textplatzhalter 2"/>
          <p:cNvSpPr>
            <a:spLocks noGrp="1"/>
          </p:cNvSpPr>
          <p:nvPr>
            <p:ph type="body" sz="quarter" idx="10"/>
          </p:nvPr>
        </p:nvSpPr>
        <p:spPr>
          <a:xfrm>
            <a:off x="323998" y="1649258"/>
            <a:ext cx="5956030" cy="4393016"/>
          </a:xfrm>
        </p:spPr>
        <p:txBody>
          <a:bodyPr lIns="0" tIns="0" rIns="0" bIns="0"/>
          <a:lstStyle/>
          <a:p>
            <a:pPr marL="522720" lvl="2" indent="-342720">
              <a:lnSpc>
                <a:spcPct val="100000"/>
              </a:lnSpc>
              <a:spcBef>
                <a:spcPts val="600"/>
              </a:spcBef>
              <a:spcAft>
                <a:spcPts val="600"/>
              </a:spcAft>
              <a:buFont typeface="Arial" panose="020B0604020202020204" pitchFamily="34" charset="0"/>
              <a:buChar char="•"/>
            </a:pPr>
            <a:r>
              <a:rPr lang="de-DE" dirty="0"/>
              <a:t>Go </a:t>
            </a:r>
            <a:r>
              <a:rPr lang="de-DE" dirty="0" err="1"/>
              <a:t>to</a:t>
            </a:r>
            <a:r>
              <a:rPr lang="de-DE" dirty="0"/>
              <a:t> </a:t>
            </a:r>
            <a:r>
              <a:rPr lang="de-DE" dirty="0" err="1"/>
              <a:t>Window</a:t>
            </a:r>
            <a:r>
              <a:rPr lang="de-DE" dirty="0"/>
              <a:t>-&gt;</a:t>
            </a:r>
            <a:r>
              <a:rPr lang="de-DE" dirty="0" err="1"/>
              <a:t>Perspective</a:t>
            </a:r>
            <a:r>
              <a:rPr lang="de-DE" dirty="0"/>
              <a:t>-&gt;Open </a:t>
            </a:r>
            <a:r>
              <a:rPr lang="de-DE" dirty="0" err="1"/>
              <a:t>Perspective</a:t>
            </a:r>
            <a:r>
              <a:rPr lang="de-DE" dirty="0"/>
              <a:t> </a:t>
            </a:r>
            <a:r>
              <a:rPr lang="de-DE" dirty="0" err="1"/>
              <a:t>and</a:t>
            </a:r>
            <a:r>
              <a:rPr lang="de-DE" dirty="0"/>
              <a:t> open </a:t>
            </a:r>
            <a:r>
              <a:rPr lang="de-DE" dirty="0" err="1"/>
              <a:t>the</a:t>
            </a:r>
            <a:r>
              <a:rPr lang="de-DE" dirty="0"/>
              <a:t> ABAP </a:t>
            </a:r>
            <a:r>
              <a:rPr lang="de-DE" dirty="0" err="1"/>
              <a:t>perspective</a:t>
            </a:r>
            <a:endParaRPr lang="de-DE" dirty="0"/>
          </a:p>
          <a:p>
            <a:pPr marL="522720" lvl="2" indent="-342720">
              <a:lnSpc>
                <a:spcPct val="100000"/>
              </a:lnSpc>
              <a:spcBef>
                <a:spcPts val="600"/>
              </a:spcBef>
              <a:spcAft>
                <a:spcPts val="600"/>
              </a:spcAft>
              <a:buFont typeface="Arial" panose="020B0604020202020204" pitchFamily="34" charset="0"/>
              <a:buChar char="•"/>
            </a:pPr>
            <a:r>
              <a:rPr lang="de-DE" dirty="0"/>
              <a:t>Go </a:t>
            </a:r>
            <a:r>
              <a:rPr lang="de-DE" dirty="0" err="1"/>
              <a:t>to</a:t>
            </a:r>
            <a:r>
              <a:rPr lang="de-DE" dirty="0"/>
              <a:t> File-&gt;New-&gt;Other-&gt;ABAP-&gt;ABAP Project</a:t>
            </a:r>
          </a:p>
          <a:p>
            <a:pPr marL="522720" lvl="2" indent="-342720">
              <a:lnSpc>
                <a:spcPct val="100000"/>
              </a:lnSpc>
              <a:spcBef>
                <a:spcPts val="600"/>
              </a:spcBef>
              <a:spcAft>
                <a:spcPts val="600"/>
              </a:spcAft>
              <a:buFont typeface="Arial" panose="020B0604020202020204" pitchFamily="34" charset="0"/>
              <a:buChar char="•"/>
            </a:pPr>
            <a:r>
              <a:rPr lang="de-DE" dirty="0" err="1"/>
              <a:t>Define</a:t>
            </a:r>
            <a:r>
              <a:rPr lang="de-DE" dirty="0"/>
              <a:t> </a:t>
            </a:r>
            <a:r>
              <a:rPr lang="de-DE" dirty="0" err="1"/>
              <a:t>the</a:t>
            </a:r>
            <a:r>
              <a:rPr lang="de-DE" dirty="0"/>
              <a:t> </a:t>
            </a:r>
            <a:r>
              <a:rPr lang="de-DE" dirty="0" err="1"/>
              <a:t>connection</a:t>
            </a:r>
            <a:r>
              <a:rPr lang="de-DE" dirty="0"/>
              <a:t> </a:t>
            </a:r>
            <a:r>
              <a:rPr lang="de-DE" dirty="0" err="1"/>
              <a:t>settings</a:t>
            </a:r>
          </a:p>
          <a:p>
            <a:pPr marL="522720" lvl="2" indent="-342720">
              <a:lnSpc>
                <a:spcPct val="100000"/>
              </a:lnSpc>
              <a:spcBef>
                <a:spcPts val="600"/>
              </a:spcBef>
              <a:spcAft>
                <a:spcPts val="600"/>
              </a:spcAft>
              <a:buFont typeface="Arial" panose="020B0604020202020204" pitchFamily="34" charset="0"/>
              <a:buChar char="•"/>
            </a:pPr>
            <a:r>
              <a:rPr lang="de-DE" dirty="0"/>
              <a:t>Login </a:t>
            </a:r>
            <a:r>
              <a:rPr lang="de-DE" dirty="0" err="1"/>
              <a:t>with</a:t>
            </a:r>
            <a:r>
              <a:rPr lang="de-DE" dirty="0"/>
              <a:t> </a:t>
            </a:r>
            <a:r>
              <a:rPr lang="de-DE" dirty="0" err="1"/>
              <a:t>your</a:t>
            </a:r>
            <a:r>
              <a:rPr lang="de-DE" dirty="0"/>
              <a:t> </a:t>
            </a:r>
            <a:r>
              <a:rPr lang="de-DE" dirty="0" err="1"/>
              <a:t>client</a:t>
            </a:r>
            <a:r>
              <a:rPr lang="de-DE" dirty="0"/>
              <a:t>, </a:t>
            </a:r>
            <a:r>
              <a:rPr lang="de-DE" dirty="0" err="1"/>
              <a:t>username</a:t>
            </a:r>
            <a:r>
              <a:rPr lang="de-DE" dirty="0"/>
              <a:t>, </a:t>
            </a:r>
            <a:r>
              <a:rPr lang="de-DE" dirty="0" err="1"/>
              <a:t>and</a:t>
            </a:r>
            <a:r>
              <a:rPr lang="de-DE" dirty="0"/>
              <a:t> </a:t>
            </a:r>
            <a:r>
              <a:rPr lang="de-DE" dirty="0" err="1"/>
              <a:t>password</a:t>
            </a:r>
          </a:p>
          <a:p>
            <a:pPr marL="522720" lvl="2" indent="-342720">
              <a:lnSpc>
                <a:spcPct val="100000"/>
              </a:lnSpc>
              <a:spcBef>
                <a:spcPts val="600"/>
              </a:spcBef>
              <a:spcAft>
                <a:spcPts val="600"/>
              </a:spcAft>
              <a:buFont typeface="Arial" panose="020B0604020202020204" pitchFamily="34" charset="0"/>
              <a:buChar char="•"/>
            </a:pPr>
            <a:endParaRPr lang="de-DE" dirty="0"/>
          </a:p>
          <a:p>
            <a:pPr marL="0" lvl="0" indent="0">
              <a:lnSpc>
                <a:spcPct val="100000"/>
              </a:lnSpc>
            </a:pPr>
            <a:endParaRPr lang="de-DE" dirty="0"/>
          </a:p>
        </p:txBody>
      </p:sp>
      <p:pic>
        <p:nvPicPr>
          <p:cNvPr id="3" name="Picture 2">
            <a:extLst>
              <a:ext uri="{FF2B5EF4-FFF2-40B4-BE49-F238E27FC236}">
                <a16:creationId xmlns:a16="http://schemas.microsoft.com/office/drawing/2014/main" id="{5C1CBD56-8161-39D4-4045-0EBBA4C10E16}"/>
              </a:ext>
            </a:extLst>
          </p:cNvPr>
          <p:cNvPicPr>
            <a:picLocks noChangeAspect="1"/>
          </p:cNvPicPr>
          <p:nvPr/>
        </p:nvPicPr>
        <p:blipFill>
          <a:blip r:embed="rId3"/>
          <a:stretch>
            <a:fillRect/>
          </a:stretch>
        </p:blipFill>
        <p:spPr>
          <a:xfrm>
            <a:off x="6097587" y="992993"/>
            <a:ext cx="5885713" cy="6086728"/>
          </a:xfrm>
          <a:prstGeom prst="rect">
            <a:avLst/>
          </a:prstGeom>
        </p:spPr>
      </p:pic>
      <p:pic>
        <p:nvPicPr>
          <p:cNvPr id="6" name="Picture 5">
            <a:extLst>
              <a:ext uri="{FF2B5EF4-FFF2-40B4-BE49-F238E27FC236}">
                <a16:creationId xmlns:a16="http://schemas.microsoft.com/office/drawing/2014/main" id="{C66AB589-F318-8F26-10B1-44904C0A3929}"/>
              </a:ext>
            </a:extLst>
          </p:cNvPr>
          <p:cNvPicPr>
            <a:picLocks noChangeAspect="1"/>
          </p:cNvPicPr>
          <p:nvPr/>
        </p:nvPicPr>
        <p:blipFill rotWithShape="1">
          <a:blip r:embed="rId4"/>
          <a:srcRect t="3987"/>
          <a:stretch/>
        </p:blipFill>
        <p:spPr>
          <a:xfrm>
            <a:off x="458787" y="3750733"/>
            <a:ext cx="5821241" cy="1538383"/>
          </a:xfrm>
          <a:prstGeom prst="rect">
            <a:avLst/>
          </a:prstGeom>
          <a:ln>
            <a:solidFill>
              <a:schemeClr val="tx1"/>
            </a:solidFill>
          </a:ln>
        </p:spPr>
      </p:pic>
    </p:spTree>
    <p:extLst>
      <p:ext uri="{BB962C8B-B14F-4D97-AF65-F5344CB8AC3E}">
        <p14:creationId xmlns:p14="http://schemas.microsoft.com/office/powerpoint/2010/main" val="1572342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23999" y="2444965"/>
            <a:ext cx="11545199" cy="923329"/>
          </a:xfrm>
        </p:spPr>
        <p:txBody>
          <a:bodyPr lIns="0" tIns="0" rIns="0" bIns="0"/>
          <a:lstStyle/>
          <a:p>
            <a:pPr lvl="0">
              <a:lnSpc>
                <a:spcPct val="100000"/>
              </a:lnSpc>
            </a:pPr>
            <a:r>
              <a:rPr lang="en-US" dirty="0"/>
              <a:t> </a:t>
            </a:r>
          </a:p>
        </p:txBody>
      </p:sp>
      <p:sp>
        <p:nvSpPr>
          <p:cNvPr id="3" name="Textplatzhalter 2"/>
          <p:cNvSpPr>
            <a:spLocks noGrp="1"/>
          </p:cNvSpPr>
          <p:nvPr>
            <p:ph type="body" sz="quarter" idx="10"/>
          </p:nvPr>
        </p:nvSpPr>
        <p:spPr>
          <a:xfrm>
            <a:off x="323999" y="3507211"/>
            <a:ext cx="11545199" cy="620856"/>
          </a:xfrm>
        </p:spPr>
        <p:txBody>
          <a:bodyPr lIns="0" tIns="0" rIns="0" bIns="0"/>
          <a:lstStyle/>
          <a:p>
            <a:pPr marL="0" lvl="0" indent="0">
              <a:lnSpc>
                <a:spcPct val="100000"/>
              </a:lnSpc>
            </a:pPr>
            <a:r>
              <a:rPr lang="en-US" dirty="0"/>
              <a:t>Now you know the basics about the Eclipse Development Environment and how it can be used for SAP application development.</a:t>
            </a:r>
          </a:p>
          <a:p>
            <a:pPr marL="0" lvl="0" indent="0">
              <a:lnSpc>
                <a:spcPct val="100000"/>
              </a:lnSpc>
            </a:pPr>
            <a:r>
              <a:rPr lang="en-US" dirty="0"/>
              <a:t>To consolidate your knowledge, you can do tasks 1 to 5 of the </a:t>
            </a:r>
            <a:r>
              <a:rPr lang="en-US" i="1" dirty="0"/>
              <a:t>Introduction to SAP Programming </a:t>
            </a:r>
            <a:r>
              <a:rPr lang="en-US" dirty="0"/>
              <a:t>exercise. </a:t>
            </a:r>
          </a:p>
        </p:txBody>
      </p:sp>
    </p:spTree>
    <p:extLst>
      <p:ext uri="{BB962C8B-B14F-4D97-AF65-F5344CB8AC3E}">
        <p14:creationId xmlns:p14="http://schemas.microsoft.com/office/powerpoint/2010/main" val="232728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23999" y="2444965"/>
            <a:ext cx="11545199" cy="923329"/>
          </a:xfrm>
        </p:spPr>
        <p:txBody>
          <a:bodyPr lIns="0" tIns="0" rIns="0" bIns="0"/>
          <a:lstStyle/>
          <a:p>
            <a:pPr lvl="0">
              <a:lnSpc>
                <a:spcPct val="100000"/>
              </a:lnSpc>
            </a:pPr>
            <a:r>
              <a:rPr lang="en-US" dirty="0"/>
              <a:t>Check your knowledge</a:t>
            </a:r>
          </a:p>
        </p:txBody>
      </p:sp>
    </p:spTree>
    <p:extLst>
      <p:ext uri="{BB962C8B-B14F-4D97-AF65-F5344CB8AC3E}">
        <p14:creationId xmlns:p14="http://schemas.microsoft.com/office/powerpoint/2010/main" val="198138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999" y="324074"/>
            <a:ext cx="11545199" cy="756174"/>
          </a:xfrm>
        </p:spPr>
        <p:txBody>
          <a:bodyPr lIns="0" tIns="0" rIns="0" bIns="0"/>
          <a:lstStyle/>
          <a:p>
            <a:pPr lvl="0">
              <a:lnSpc>
                <a:spcPct val="100000"/>
              </a:lnSpc>
            </a:pPr>
            <a:r>
              <a:rPr lang="de-DE" dirty="0"/>
              <a:t>Check </a:t>
            </a:r>
            <a:r>
              <a:rPr lang="de-DE" dirty="0" err="1"/>
              <a:t>your</a:t>
            </a:r>
            <a:r>
              <a:rPr lang="de-DE" dirty="0"/>
              <a:t> </a:t>
            </a:r>
            <a:r>
              <a:rPr lang="de-DE" dirty="0" err="1"/>
              <a:t>knowledge</a:t>
            </a:r>
          </a:p>
        </p:txBody>
      </p:sp>
      <p:sp>
        <p:nvSpPr>
          <p:cNvPr id="5" name="Textplatzhalter 4"/>
          <p:cNvSpPr>
            <a:spLocks noGrp="1"/>
          </p:cNvSpPr>
          <p:nvPr>
            <p:ph type="body" sz="quarter" idx="10"/>
          </p:nvPr>
        </p:nvSpPr>
        <p:spPr>
          <a:xfrm>
            <a:off x="323998" y="1691077"/>
            <a:ext cx="11712286" cy="4392042"/>
          </a:xfrm>
        </p:spPr>
        <p:txBody>
          <a:bodyPr lIns="0" tIns="0" rIns="0" bIns="0"/>
          <a:lstStyle/>
          <a:p>
            <a:pPr marL="342720" lvl="0" indent="-342720">
              <a:lnSpc>
                <a:spcPct val="100000"/>
              </a:lnSpc>
              <a:buFont typeface="Arial" panose="020B0604020202020204" pitchFamily="34" charset="0"/>
              <a:buChar char="•"/>
            </a:pPr>
            <a:r>
              <a:rPr lang="de-DE" b="0" dirty="0" err="1"/>
              <a:t>What</a:t>
            </a:r>
            <a:r>
              <a:rPr lang="de-DE" b="0" dirty="0"/>
              <a:t> </a:t>
            </a:r>
            <a:r>
              <a:rPr lang="de-DE" b="0" dirty="0" err="1"/>
              <a:t>is</a:t>
            </a:r>
            <a:r>
              <a:rPr lang="de-DE" b="0" dirty="0"/>
              <a:t> </a:t>
            </a:r>
            <a:r>
              <a:rPr lang="de-DE" b="0" dirty="0" err="1"/>
              <a:t>the</a:t>
            </a:r>
            <a:r>
              <a:rPr lang="de-DE" b="0" dirty="0"/>
              <a:t> </a:t>
            </a:r>
            <a:r>
              <a:rPr lang="de-DE" b="0" dirty="0" err="1"/>
              <a:t>difference</a:t>
            </a:r>
            <a:r>
              <a:rPr lang="de-DE" b="0" dirty="0"/>
              <a:t> </a:t>
            </a:r>
            <a:r>
              <a:rPr lang="de-DE" b="0" dirty="0" err="1"/>
              <a:t>between</a:t>
            </a:r>
            <a:r>
              <a:rPr lang="de-DE" b="0" dirty="0"/>
              <a:t> BSP, Web </a:t>
            </a:r>
            <a:r>
              <a:rPr lang="de-DE" b="0" dirty="0" err="1"/>
              <a:t>Dynpro</a:t>
            </a:r>
            <a:r>
              <a:rPr lang="de-DE" b="0" dirty="0"/>
              <a:t>, </a:t>
            </a:r>
            <a:r>
              <a:rPr lang="de-DE" b="0" dirty="0" err="1"/>
              <a:t>and</a:t>
            </a:r>
            <a:r>
              <a:rPr lang="de-DE" b="0" dirty="0"/>
              <a:t> SAPUI5?</a:t>
            </a:r>
          </a:p>
          <a:p>
            <a:pPr marL="342720" lvl="0" indent="-342720">
              <a:buFont typeface="Arial" panose="020B0604020202020204" pitchFamily="34" charset="0"/>
              <a:buChar char="•"/>
            </a:pPr>
            <a:r>
              <a:rPr lang="de-DE" b="0" dirty="0" err="1"/>
              <a:t>What</a:t>
            </a:r>
            <a:r>
              <a:rPr lang="de-DE" b="0" dirty="0"/>
              <a:t> </a:t>
            </a:r>
            <a:r>
              <a:rPr lang="de-DE" b="0" dirty="0" err="1"/>
              <a:t>are</a:t>
            </a:r>
            <a:r>
              <a:rPr lang="de-DE" b="0" dirty="0"/>
              <a:t> </a:t>
            </a:r>
            <a:r>
              <a:rPr lang="de-DE" b="0" dirty="0" err="1"/>
              <a:t>reasons</a:t>
            </a:r>
            <a:r>
              <a:rPr lang="de-DE" b="0" dirty="0"/>
              <a:t> </a:t>
            </a:r>
            <a:r>
              <a:rPr lang="de-DE" b="0" dirty="0" err="1"/>
              <a:t>to</a:t>
            </a:r>
            <a:r>
              <a:rPr lang="de-DE" b="0" dirty="0"/>
              <a:t> </a:t>
            </a:r>
            <a:r>
              <a:rPr lang="de-DE" b="0" dirty="0" err="1"/>
              <a:t>use</a:t>
            </a:r>
            <a:r>
              <a:rPr lang="de-DE" b="0" dirty="0"/>
              <a:t> </a:t>
            </a:r>
            <a:r>
              <a:rPr lang="de-DE" b="0" dirty="0" err="1"/>
              <a:t>Eclipse</a:t>
            </a:r>
            <a:r>
              <a:rPr lang="de-DE" b="0" dirty="0"/>
              <a:t> </a:t>
            </a:r>
            <a:r>
              <a:rPr lang="de-DE" b="0" dirty="0" err="1"/>
              <a:t>instead</a:t>
            </a:r>
            <a:r>
              <a:rPr lang="de-DE" b="0" dirty="0"/>
              <a:t> </a:t>
            </a:r>
            <a:r>
              <a:rPr lang="de-DE" b="0" dirty="0" err="1"/>
              <a:t>of</a:t>
            </a:r>
            <a:r>
              <a:rPr lang="de-DE" b="0" dirty="0"/>
              <a:t> </a:t>
            </a:r>
            <a:r>
              <a:rPr lang="de-DE" b="0" dirty="0" err="1"/>
              <a:t>the</a:t>
            </a:r>
            <a:r>
              <a:rPr lang="de-DE" b="0" dirty="0"/>
              <a:t> ABAP </a:t>
            </a:r>
            <a:r>
              <a:rPr lang="de-DE" b="0" dirty="0" err="1"/>
              <a:t>Workbench</a:t>
            </a:r>
            <a:r>
              <a:rPr lang="de-DE" b="0" dirty="0"/>
              <a:t> </a:t>
            </a:r>
            <a:r>
              <a:rPr lang="de-DE" b="0" dirty="0" err="1"/>
              <a:t>to</a:t>
            </a:r>
            <a:r>
              <a:rPr lang="de-DE" b="0" dirty="0"/>
              <a:t> </a:t>
            </a:r>
            <a:r>
              <a:rPr lang="de-DE" b="0" dirty="0" err="1"/>
              <a:t>develop</a:t>
            </a:r>
            <a:r>
              <a:rPr lang="de-DE" b="0" dirty="0"/>
              <a:t> </a:t>
            </a:r>
            <a:r>
              <a:rPr lang="de-DE" b="0" dirty="0" err="1"/>
              <a:t>applications</a:t>
            </a:r>
            <a:r>
              <a:rPr lang="de-DE" b="0" dirty="0"/>
              <a:t> </a:t>
            </a:r>
            <a:r>
              <a:rPr lang="de-DE" b="0" dirty="0" err="1"/>
              <a:t>with</a:t>
            </a:r>
            <a:r>
              <a:rPr lang="de-DE" b="0" dirty="0"/>
              <a:t> SAP?</a:t>
            </a:r>
          </a:p>
          <a:p>
            <a:pPr marL="342720" lvl="0" indent="-342720">
              <a:lnSpc>
                <a:spcPct val="100000"/>
              </a:lnSpc>
              <a:buFont typeface="Arial" panose="020B0604020202020204" pitchFamily="34" charset="0"/>
              <a:buChar char="•"/>
            </a:pPr>
            <a:r>
              <a:rPr lang="de-DE" b="0" dirty="0" err="1"/>
              <a:t>Which</a:t>
            </a:r>
            <a:r>
              <a:rPr lang="de-DE" b="0" dirty="0"/>
              <a:t> </a:t>
            </a:r>
            <a:r>
              <a:rPr lang="de-DE" b="0" dirty="0" err="1"/>
              <a:t>steps</a:t>
            </a:r>
            <a:r>
              <a:rPr lang="de-DE" b="0" dirty="0"/>
              <a:t> </a:t>
            </a:r>
            <a:r>
              <a:rPr lang="de-DE" b="0" dirty="0" err="1"/>
              <a:t>have</a:t>
            </a:r>
            <a:r>
              <a:rPr lang="de-DE" b="0" dirty="0"/>
              <a:t> </a:t>
            </a:r>
            <a:r>
              <a:rPr lang="de-DE" b="0" dirty="0" err="1"/>
              <a:t>to</a:t>
            </a:r>
            <a:r>
              <a:rPr lang="de-DE" b="0" dirty="0"/>
              <a:t> </a:t>
            </a:r>
            <a:r>
              <a:rPr lang="de-DE" b="0" dirty="0" err="1"/>
              <a:t>be</a:t>
            </a:r>
            <a:r>
              <a:rPr lang="de-DE" b="0" dirty="0"/>
              <a:t> </a:t>
            </a:r>
            <a:r>
              <a:rPr lang="de-DE" b="0" dirty="0" err="1"/>
              <a:t>processed</a:t>
            </a:r>
            <a:r>
              <a:rPr lang="de-DE" b="0" dirty="0"/>
              <a:t> </a:t>
            </a:r>
            <a:r>
              <a:rPr lang="de-DE" b="0" dirty="0" err="1"/>
              <a:t>to</a:t>
            </a:r>
            <a:r>
              <a:rPr lang="de-DE" b="0" dirty="0"/>
              <a:t> </a:t>
            </a:r>
            <a:r>
              <a:rPr lang="de-DE" b="0" dirty="0" err="1"/>
              <a:t>install</a:t>
            </a:r>
            <a:r>
              <a:rPr lang="de-DE" b="0" dirty="0"/>
              <a:t> ABAP </a:t>
            </a:r>
            <a:r>
              <a:rPr lang="de-DE" b="0" dirty="0" err="1"/>
              <a:t>for</a:t>
            </a:r>
            <a:r>
              <a:rPr lang="de-DE" b="0" dirty="0"/>
              <a:t> </a:t>
            </a:r>
            <a:r>
              <a:rPr lang="de-DE" b="0" dirty="0" err="1"/>
              <a:t>Eclipse</a:t>
            </a:r>
            <a:r>
              <a:rPr lang="de-DE" b="0" dirty="0"/>
              <a:t>?</a:t>
            </a:r>
          </a:p>
          <a:p>
            <a:pPr marL="0" lvl="1" indent="0">
              <a:lnSpc>
                <a:spcPct val="200000"/>
              </a:lnSpc>
              <a:buNone/>
            </a:pPr>
            <a:r>
              <a:rPr lang="de-DE" dirty="0">
                <a:sym typeface="Wingdings" panose="05000000000000000000" pitchFamily="2" charset="2"/>
              </a:rPr>
              <a:t>	 Download </a:t>
            </a:r>
            <a:r>
              <a:rPr lang="de-DE" dirty="0" err="1">
                <a:sym typeface="Wingdings" panose="05000000000000000000" pitchFamily="2" charset="2"/>
              </a:rPr>
              <a:t>and</a:t>
            </a:r>
            <a:r>
              <a:rPr lang="de-DE" dirty="0">
                <a:sym typeface="Wingdings" panose="05000000000000000000" pitchFamily="2" charset="2"/>
              </a:rPr>
              <a:t> </a:t>
            </a:r>
            <a:r>
              <a:rPr lang="de-DE" dirty="0" err="1">
                <a:sym typeface="Wingdings" panose="05000000000000000000" pitchFamily="2" charset="2"/>
              </a:rPr>
              <a:t>install</a:t>
            </a:r>
            <a:r>
              <a:rPr lang="de-DE" dirty="0">
                <a:sym typeface="Wingdings" panose="05000000000000000000" pitchFamily="2" charset="2"/>
              </a:rPr>
              <a:t> </a:t>
            </a:r>
            <a:r>
              <a:rPr lang="de-DE" dirty="0" err="1">
                <a:sym typeface="Wingdings" panose="05000000000000000000" pitchFamily="2" charset="2"/>
              </a:rPr>
              <a:t>Eclipse</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ABAP </a:t>
            </a:r>
            <a:r>
              <a:rPr lang="de-DE" dirty="0" err="1">
                <a:sym typeface="Wingdings" panose="05000000000000000000" pitchFamily="2" charset="2"/>
              </a:rPr>
              <a:t>development</a:t>
            </a:r>
          </a:p>
          <a:p>
            <a:pPr marL="0" lvl="1" indent="0">
              <a:lnSpc>
                <a:spcPct val="200000"/>
              </a:lnSpc>
              <a:buNone/>
            </a:pPr>
            <a:r>
              <a:rPr lang="de-DE" dirty="0">
                <a:sym typeface="Wingdings" panose="05000000000000000000" pitchFamily="2" charset="2"/>
              </a:rPr>
              <a:t>	 Download a </a:t>
            </a:r>
            <a:r>
              <a:rPr lang="de-DE" dirty="0" err="1">
                <a:sym typeface="Wingdings" panose="05000000000000000000" pitchFamily="2" charset="2"/>
              </a:rPr>
              <a:t>standard</a:t>
            </a:r>
            <a:r>
              <a:rPr lang="de-DE" dirty="0">
                <a:sym typeface="Wingdings" panose="05000000000000000000" pitchFamily="2" charset="2"/>
              </a:rPr>
              <a:t> </a:t>
            </a:r>
            <a:r>
              <a:rPr lang="de-DE" dirty="0" err="1">
                <a:sym typeface="Wingdings" panose="05000000000000000000" pitchFamily="2" charset="2"/>
              </a:rPr>
              <a:t>Eclipse</a:t>
            </a:r>
            <a:r>
              <a:rPr lang="de-DE" dirty="0">
                <a:sym typeface="Wingdings" panose="05000000000000000000" pitchFamily="2" charset="2"/>
              </a:rPr>
              <a:t> </a:t>
            </a:r>
            <a:r>
              <a:rPr lang="de-DE" dirty="0" err="1">
                <a:sym typeface="Wingdings" panose="05000000000000000000" pitchFamily="2" charset="2"/>
              </a:rPr>
              <a:t>version</a:t>
            </a:r>
          </a:p>
          <a:p>
            <a:pPr marL="0" lvl="1" indent="0">
              <a:lnSpc>
                <a:spcPct val="200000"/>
              </a:lnSpc>
              <a:buNone/>
            </a:pPr>
            <a:r>
              <a:rPr lang="de-DE" dirty="0">
                <a:sym typeface="Wingdings" panose="05000000000000000000" pitchFamily="2" charset="2"/>
              </a:rPr>
              <a:t>	 </a:t>
            </a:r>
            <a:r>
              <a:rPr lang="de-DE" dirty="0" err="1">
                <a:sym typeface="Wingdings" panose="05000000000000000000" pitchFamily="2" charset="2"/>
              </a:rPr>
              <a:t>Install</a:t>
            </a:r>
            <a:r>
              <a:rPr lang="de-DE" dirty="0">
                <a:sym typeface="Wingdings" panose="05000000000000000000" pitchFamily="2" charset="2"/>
              </a:rPr>
              <a:t> an additional ABAP </a:t>
            </a:r>
            <a:r>
              <a:rPr lang="de-DE" dirty="0" err="1">
                <a:sym typeface="Wingdings" panose="05000000000000000000" pitchFamily="2" charset="2"/>
              </a:rPr>
              <a:t>plugin</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Eclipse</a:t>
            </a:r>
          </a:p>
        </p:txBody>
      </p:sp>
    </p:spTree>
    <p:extLst>
      <p:ext uri="{BB962C8B-B14F-4D97-AF65-F5344CB8AC3E}">
        <p14:creationId xmlns:p14="http://schemas.microsoft.com/office/powerpoint/2010/main" val="34839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323999" y="1539176"/>
            <a:ext cx="10619999" cy="3877984"/>
          </a:xfrm>
        </p:spPr>
        <p:txBody>
          <a:bodyPr lIns="0" tIns="0" rIns="0" bIns="0" anchor="t"/>
          <a:lstStyle/>
          <a:p>
            <a:pPr marL="399960" lvl="0" indent="-399960">
              <a:lnSpc>
                <a:spcPct val="150000"/>
              </a:lnSpc>
              <a:buFont typeface="Arial"/>
              <a:buAutoNum type="romanUcPeriod"/>
            </a:pPr>
            <a:r>
              <a:rPr lang="en-US" sz="2800" b="1" dirty="0">
                <a:latin typeface="Arial"/>
              </a:rPr>
              <a:t>Application development with SAP</a:t>
            </a:r>
          </a:p>
          <a:p>
            <a:pPr marL="399960" lvl="0" indent="-399960">
              <a:lnSpc>
                <a:spcPct val="150000"/>
              </a:lnSpc>
              <a:buFont typeface="Arial"/>
              <a:buAutoNum type="romanUcPeriod"/>
            </a:pPr>
            <a:r>
              <a:rPr lang="en-US" sz="2800" b="1" dirty="0">
                <a:latin typeface="Arial"/>
              </a:rPr>
              <a:t>Technical basis</a:t>
            </a:r>
          </a:p>
          <a:p>
            <a:pPr marL="399960" lvl="0" indent="-399960">
              <a:lnSpc>
                <a:spcPct val="150000"/>
              </a:lnSpc>
              <a:buFont typeface="Arial"/>
              <a:buAutoNum type="romanUcPeriod"/>
            </a:pPr>
            <a:r>
              <a:rPr lang="en-US" sz="2800" b="1" dirty="0"/>
              <a:t>Introduction to SAP GUI</a:t>
            </a:r>
          </a:p>
          <a:p>
            <a:pPr marL="399960" lvl="0" indent="-399960">
              <a:lnSpc>
                <a:spcPct val="150000"/>
              </a:lnSpc>
              <a:buFont typeface="Arial"/>
              <a:buAutoNum type="romanUcPeriod"/>
            </a:pPr>
            <a:r>
              <a:rPr lang="en-US" sz="2800" b="1" dirty="0"/>
              <a:t>Introduction to ABAP for Eclipse</a:t>
            </a:r>
          </a:p>
          <a:p>
            <a:pPr marL="399960" lvl="0" indent="-399960">
              <a:lnSpc>
                <a:spcPct val="150000"/>
              </a:lnSpc>
              <a:buFont typeface="Arial"/>
              <a:buAutoNum type="romanUcPeriod"/>
            </a:pPr>
            <a:r>
              <a:rPr lang="en-US" sz="2800" b="1" dirty="0"/>
              <a:t>Setting up the development environment</a:t>
            </a:r>
          </a:p>
          <a:p>
            <a:pPr marL="399960" lvl="0" indent="-399960">
              <a:lnSpc>
                <a:spcPct val="150000"/>
              </a:lnSpc>
              <a:buFont typeface="Arial"/>
              <a:buAutoNum type="romanUcPeriod"/>
            </a:pPr>
            <a:endParaRPr lang="en-US" sz="2800" b="1" dirty="0"/>
          </a:p>
        </p:txBody>
      </p:sp>
      <p:sp>
        <p:nvSpPr>
          <p:cNvPr id="3" name="Titel 2"/>
          <p:cNvSpPr>
            <a:spLocks noGrp="1"/>
          </p:cNvSpPr>
          <p:nvPr>
            <p:ph type="ctrTitle"/>
          </p:nvPr>
        </p:nvSpPr>
        <p:spPr>
          <a:xfrm>
            <a:off x="323998" y="324074"/>
            <a:ext cx="10619999" cy="1107995"/>
          </a:xfrm>
        </p:spPr>
        <p:txBody>
          <a:bodyPr lIns="0" tIns="0" rIns="0" bIns="0"/>
          <a:lstStyle/>
          <a:p>
            <a:pPr lvl="0">
              <a:lnSpc>
                <a:spcPct val="100000"/>
              </a:lnSpc>
            </a:pPr>
            <a:r>
              <a:rPr lang="en-US" dirty="0"/>
              <a:t>Agenda</a:t>
            </a:r>
          </a:p>
        </p:txBody>
      </p:sp>
    </p:spTree>
    <p:extLst>
      <p:ext uri="{BB962C8B-B14F-4D97-AF65-F5344CB8AC3E}">
        <p14:creationId xmlns:p14="http://schemas.microsoft.com/office/powerpoint/2010/main" val="2374223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23999" y="2444965"/>
            <a:ext cx="11545199" cy="923329"/>
          </a:xfrm>
        </p:spPr>
        <p:txBody>
          <a:bodyPr lIns="0" tIns="0" rIns="0" bIns="0"/>
          <a:lstStyle/>
          <a:p>
            <a:pPr lvl="0">
              <a:lnSpc>
                <a:spcPct val="100000"/>
              </a:lnSpc>
            </a:pPr>
            <a:r>
              <a:rPr lang="de-DE" dirty="0"/>
              <a:t>Solution</a:t>
            </a:r>
          </a:p>
        </p:txBody>
      </p:sp>
    </p:spTree>
    <p:extLst>
      <p:ext uri="{BB962C8B-B14F-4D97-AF65-F5344CB8AC3E}">
        <p14:creationId xmlns:p14="http://schemas.microsoft.com/office/powerpoint/2010/main" val="123686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23999" y="324074"/>
            <a:ext cx="11545199" cy="756174"/>
          </a:xfrm>
        </p:spPr>
        <p:txBody>
          <a:bodyPr lIns="0" tIns="0" rIns="0" bIns="0"/>
          <a:lstStyle/>
          <a:p>
            <a:pPr lvl="0">
              <a:lnSpc>
                <a:spcPct val="100000"/>
              </a:lnSpc>
            </a:pPr>
            <a:r>
              <a:rPr lang="de-DE" dirty="0"/>
              <a:t>Solution</a:t>
            </a:r>
          </a:p>
        </p:txBody>
      </p:sp>
      <p:sp>
        <p:nvSpPr>
          <p:cNvPr id="5" name="Textplatzhalter 4"/>
          <p:cNvSpPr>
            <a:spLocks noGrp="1"/>
          </p:cNvSpPr>
          <p:nvPr>
            <p:ph type="body" sz="quarter" idx="10"/>
          </p:nvPr>
        </p:nvSpPr>
        <p:spPr>
          <a:xfrm>
            <a:off x="323999" y="1553289"/>
            <a:ext cx="11642712" cy="4672145"/>
          </a:xfrm>
        </p:spPr>
        <p:txBody>
          <a:bodyPr lIns="0" tIns="0" rIns="0" bIns="0"/>
          <a:lstStyle/>
          <a:p>
            <a:pPr marL="342720" lvl="0" indent="-342720">
              <a:lnSpc>
                <a:spcPct val="150000"/>
              </a:lnSpc>
              <a:buFont typeface="Arial" panose="020B0604020202020204" pitchFamily="34" charset="0"/>
              <a:buChar char="•"/>
            </a:pPr>
            <a:r>
              <a:rPr lang="de-DE" b="0" dirty="0" err="1"/>
              <a:t>What</a:t>
            </a:r>
            <a:r>
              <a:rPr lang="de-DE" b="0" dirty="0"/>
              <a:t> </a:t>
            </a:r>
            <a:r>
              <a:rPr lang="de-DE" b="0" dirty="0" err="1"/>
              <a:t>is</a:t>
            </a:r>
            <a:r>
              <a:rPr lang="de-DE" b="0" dirty="0"/>
              <a:t> </a:t>
            </a:r>
            <a:r>
              <a:rPr lang="de-DE" b="0" dirty="0" err="1"/>
              <a:t>the</a:t>
            </a:r>
            <a:r>
              <a:rPr lang="de-DE" b="0" dirty="0"/>
              <a:t> </a:t>
            </a:r>
            <a:r>
              <a:rPr lang="de-DE" b="0" dirty="0" err="1"/>
              <a:t>difference</a:t>
            </a:r>
            <a:r>
              <a:rPr lang="de-DE" b="0" dirty="0"/>
              <a:t> </a:t>
            </a:r>
            <a:r>
              <a:rPr lang="de-DE" b="0" dirty="0" err="1"/>
              <a:t>between</a:t>
            </a:r>
            <a:r>
              <a:rPr lang="de-DE" b="0" dirty="0"/>
              <a:t> BSP, Web </a:t>
            </a:r>
            <a:r>
              <a:rPr lang="de-DE" b="0" dirty="0" err="1"/>
              <a:t>Dynpro</a:t>
            </a:r>
            <a:r>
              <a:rPr lang="de-DE" b="0" dirty="0"/>
              <a:t>, </a:t>
            </a:r>
            <a:r>
              <a:rPr lang="de-DE" b="0" dirty="0" err="1"/>
              <a:t>and</a:t>
            </a:r>
            <a:r>
              <a:rPr lang="de-DE" b="0" dirty="0"/>
              <a:t> SAPUI5?</a:t>
            </a:r>
          </a:p>
          <a:p>
            <a:pPr marL="0" lvl="0" indent="0">
              <a:lnSpc>
                <a:spcPct val="150000"/>
              </a:lnSpc>
              <a:spcBef>
                <a:spcPts val="600"/>
              </a:spcBef>
              <a:buNone/>
            </a:pPr>
            <a:r>
              <a:rPr lang="de-DE" b="0" dirty="0"/>
              <a:t> 	 See </a:t>
            </a:r>
            <a:r>
              <a:rPr b="0" dirty="0"/>
              <a:t>section </a:t>
            </a:r>
            <a:r>
              <a:rPr lang="de-DE" b="0" i="1" dirty="0" err="1"/>
              <a:t>application program types</a:t>
            </a:r>
          </a:p>
          <a:p>
            <a:pPr marL="342720" lvl="0" indent="-342720">
              <a:lnSpc>
                <a:spcPct val="150000"/>
              </a:lnSpc>
              <a:buFont typeface="Arial" panose="020B0604020202020204" pitchFamily="34" charset="0"/>
              <a:buChar char="•"/>
            </a:pPr>
            <a:r>
              <a:rPr lang="de-DE" b="0" dirty="0" err="1"/>
              <a:t>What</a:t>
            </a:r>
            <a:r>
              <a:rPr lang="de-DE" b="0" dirty="0"/>
              <a:t> </a:t>
            </a:r>
            <a:r>
              <a:rPr lang="de-DE" b="0" dirty="0" err="1"/>
              <a:t>are</a:t>
            </a:r>
            <a:r>
              <a:rPr lang="de-DE" b="0" dirty="0"/>
              <a:t> </a:t>
            </a:r>
            <a:r>
              <a:rPr lang="de-DE" b="0" dirty="0" err="1"/>
              <a:t>reasons</a:t>
            </a:r>
            <a:r>
              <a:rPr lang="de-DE" b="0" dirty="0"/>
              <a:t> </a:t>
            </a:r>
            <a:r>
              <a:rPr lang="de-DE" b="0" dirty="0" err="1"/>
              <a:t>to</a:t>
            </a:r>
            <a:r>
              <a:rPr lang="de-DE" b="0" dirty="0"/>
              <a:t> </a:t>
            </a:r>
            <a:r>
              <a:rPr lang="de-DE" b="0" dirty="0" err="1"/>
              <a:t>use</a:t>
            </a:r>
            <a:r>
              <a:rPr lang="de-DE" b="0" dirty="0"/>
              <a:t> </a:t>
            </a:r>
            <a:r>
              <a:rPr lang="de-DE" b="0" dirty="0" err="1"/>
              <a:t>Eclipse</a:t>
            </a:r>
            <a:r>
              <a:rPr lang="de-DE" b="0" dirty="0"/>
              <a:t> </a:t>
            </a:r>
            <a:r>
              <a:rPr lang="de-DE" b="0" dirty="0" err="1"/>
              <a:t>instead</a:t>
            </a:r>
            <a:r>
              <a:rPr lang="de-DE" b="0" dirty="0"/>
              <a:t> </a:t>
            </a:r>
            <a:r>
              <a:rPr lang="de-DE" b="0" dirty="0" err="1"/>
              <a:t>of</a:t>
            </a:r>
            <a:r>
              <a:rPr lang="de-DE" b="0" dirty="0"/>
              <a:t> </a:t>
            </a:r>
            <a:r>
              <a:rPr lang="de-DE" b="0" dirty="0" err="1"/>
              <a:t>the</a:t>
            </a:r>
            <a:r>
              <a:rPr lang="de-DE" b="0" dirty="0"/>
              <a:t> ABAP </a:t>
            </a:r>
            <a:r>
              <a:rPr lang="de-DE" b="0" dirty="0" err="1"/>
              <a:t>Workbench</a:t>
            </a:r>
            <a:r>
              <a:rPr lang="de-DE" b="0" dirty="0"/>
              <a:t> </a:t>
            </a:r>
            <a:r>
              <a:rPr lang="de-DE" b="0" dirty="0" err="1"/>
              <a:t>to</a:t>
            </a:r>
            <a:r>
              <a:rPr lang="de-DE" b="0" dirty="0"/>
              <a:t> </a:t>
            </a:r>
            <a:r>
              <a:rPr lang="de-DE" b="0" dirty="0" err="1"/>
              <a:t>develop</a:t>
            </a:r>
            <a:r>
              <a:rPr lang="de-DE" b="0" dirty="0"/>
              <a:t> </a:t>
            </a:r>
            <a:r>
              <a:rPr lang="de-DE" b="0" dirty="0" err="1"/>
              <a:t>applications</a:t>
            </a:r>
            <a:r>
              <a:rPr lang="de-DE" b="0" dirty="0"/>
              <a:t> </a:t>
            </a:r>
            <a:r>
              <a:rPr lang="de-DE" b="0" dirty="0" err="1"/>
              <a:t>with</a:t>
            </a:r>
            <a:r>
              <a:rPr lang="de-DE" b="0" dirty="0"/>
              <a:t> SAP?</a:t>
            </a:r>
          </a:p>
          <a:p>
            <a:pPr marL="0" lvl="1" indent="0">
              <a:lnSpc>
                <a:spcPct val="150000"/>
              </a:lnSpc>
              <a:buNone/>
            </a:pPr>
            <a:r>
              <a:rPr lang="de-DE" b="0" dirty="0"/>
              <a:t> 	See </a:t>
            </a:r>
            <a:r>
              <a:rPr b="0" dirty="0"/>
              <a:t>section </a:t>
            </a:r>
            <a:r>
              <a:rPr lang="de-DE" b="0" i="1" dirty="0" err="1"/>
              <a:t>Introduction to ABAP for Eclipse</a:t>
            </a:r>
          </a:p>
          <a:p>
            <a:pPr marL="342720" lvl="0" indent="-342720">
              <a:lnSpc>
                <a:spcPct val="150000"/>
              </a:lnSpc>
              <a:buFont typeface="Arial" panose="020B0604020202020204" pitchFamily="34" charset="0"/>
              <a:buChar char="•"/>
            </a:pPr>
            <a:r>
              <a:rPr lang="de-DE" b="0" dirty="0" err="1"/>
              <a:t>Which</a:t>
            </a:r>
            <a:r>
              <a:rPr lang="de-DE" b="0" dirty="0"/>
              <a:t> </a:t>
            </a:r>
            <a:r>
              <a:rPr lang="de-DE" b="0" dirty="0" err="1"/>
              <a:t>steps</a:t>
            </a:r>
            <a:r>
              <a:rPr lang="de-DE" b="0" dirty="0"/>
              <a:t> </a:t>
            </a:r>
            <a:r>
              <a:rPr lang="de-DE" b="0" dirty="0" err="1"/>
              <a:t>have</a:t>
            </a:r>
            <a:r>
              <a:rPr lang="de-DE" b="0" dirty="0"/>
              <a:t> </a:t>
            </a:r>
            <a:r>
              <a:rPr lang="de-DE" b="0" dirty="0" err="1"/>
              <a:t>to</a:t>
            </a:r>
            <a:r>
              <a:rPr lang="de-DE" b="0" dirty="0"/>
              <a:t> </a:t>
            </a:r>
            <a:r>
              <a:rPr lang="de-DE" b="0" dirty="0" err="1"/>
              <a:t>be</a:t>
            </a:r>
            <a:r>
              <a:rPr lang="de-DE" b="0" dirty="0"/>
              <a:t> </a:t>
            </a:r>
            <a:r>
              <a:rPr lang="de-DE" b="0" dirty="0" err="1"/>
              <a:t>processed</a:t>
            </a:r>
            <a:r>
              <a:rPr lang="de-DE" b="0" dirty="0"/>
              <a:t> </a:t>
            </a:r>
            <a:r>
              <a:rPr lang="de-DE" b="0" dirty="0" err="1"/>
              <a:t>to</a:t>
            </a:r>
            <a:r>
              <a:rPr lang="de-DE" b="0" dirty="0"/>
              <a:t> </a:t>
            </a:r>
            <a:r>
              <a:rPr lang="de-DE" b="0" dirty="0" err="1"/>
              <a:t>install</a:t>
            </a:r>
            <a:r>
              <a:rPr lang="de-DE" b="0" dirty="0"/>
              <a:t> ABAP </a:t>
            </a:r>
            <a:r>
              <a:rPr lang="de-DE" b="0" dirty="0" err="1"/>
              <a:t>for</a:t>
            </a:r>
            <a:r>
              <a:rPr lang="de-DE" b="0" dirty="0"/>
              <a:t> </a:t>
            </a:r>
            <a:r>
              <a:rPr lang="de-DE" b="0" dirty="0" err="1"/>
              <a:t>Eclipse</a:t>
            </a:r>
            <a:r>
              <a:rPr lang="de-DE" b="0" dirty="0"/>
              <a:t>?</a:t>
            </a:r>
          </a:p>
          <a:p>
            <a:pPr marL="0" lvl="1" indent="0">
              <a:lnSpc>
                <a:spcPct val="150000"/>
              </a:lnSpc>
              <a:buNone/>
            </a:pPr>
            <a:r>
              <a:rPr lang="de-DE" dirty="0">
                <a:sym typeface="Wingdings" panose="05000000000000000000" pitchFamily="2" charset="2"/>
              </a:rPr>
              <a:t>	 Download </a:t>
            </a:r>
            <a:r>
              <a:rPr lang="de-DE" dirty="0" err="1">
                <a:sym typeface="Wingdings" panose="05000000000000000000" pitchFamily="2" charset="2"/>
              </a:rPr>
              <a:t>and</a:t>
            </a:r>
            <a:r>
              <a:rPr lang="de-DE" dirty="0">
                <a:sym typeface="Wingdings" panose="05000000000000000000" pitchFamily="2" charset="2"/>
              </a:rPr>
              <a:t> </a:t>
            </a:r>
            <a:r>
              <a:rPr lang="de-DE" dirty="0" err="1">
                <a:sym typeface="Wingdings" panose="05000000000000000000" pitchFamily="2" charset="2"/>
              </a:rPr>
              <a:t>install</a:t>
            </a:r>
            <a:r>
              <a:rPr lang="de-DE" dirty="0">
                <a:sym typeface="Wingdings" panose="05000000000000000000" pitchFamily="2" charset="2"/>
              </a:rPr>
              <a:t> </a:t>
            </a:r>
            <a:r>
              <a:rPr lang="de-DE" dirty="0" err="1">
                <a:sym typeface="Wingdings" panose="05000000000000000000" pitchFamily="2" charset="2"/>
              </a:rPr>
              <a:t>Eclipse</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ABAP </a:t>
            </a:r>
            <a:r>
              <a:rPr lang="de-DE" dirty="0" err="1">
                <a:sym typeface="Wingdings" panose="05000000000000000000" pitchFamily="2" charset="2"/>
              </a:rPr>
              <a:t>development</a:t>
            </a:r>
          </a:p>
          <a:p>
            <a:pPr marL="0" lvl="1" indent="0">
              <a:lnSpc>
                <a:spcPct val="150000"/>
              </a:lnSpc>
              <a:buNone/>
            </a:pPr>
            <a:r>
              <a:rPr lang="de-DE" dirty="0">
                <a:sym typeface="Wingdings" panose="05000000000000000000" pitchFamily="2" charset="2"/>
              </a:rPr>
              <a:t>	 Download a </a:t>
            </a:r>
            <a:r>
              <a:rPr lang="de-DE" dirty="0" err="1">
                <a:sym typeface="Wingdings" panose="05000000000000000000" pitchFamily="2" charset="2"/>
              </a:rPr>
              <a:t>standard</a:t>
            </a:r>
            <a:r>
              <a:rPr lang="de-DE" dirty="0">
                <a:sym typeface="Wingdings" panose="05000000000000000000" pitchFamily="2" charset="2"/>
              </a:rPr>
              <a:t> </a:t>
            </a:r>
            <a:r>
              <a:rPr lang="de-DE" dirty="0" err="1">
                <a:sym typeface="Wingdings" panose="05000000000000000000" pitchFamily="2" charset="2"/>
              </a:rPr>
              <a:t>Eclipse</a:t>
            </a:r>
            <a:r>
              <a:rPr lang="de-DE" dirty="0">
                <a:sym typeface="Wingdings" panose="05000000000000000000" pitchFamily="2" charset="2"/>
              </a:rPr>
              <a:t> </a:t>
            </a:r>
            <a:r>
              <a:rPr lang="de-DE" dirty="0" err="1">
                <a:sym typeface="Wingdings" panose="05000000000000000000" pitchFamily="2" charset="2"/>
              </a:rPr>
              <a:t>version</a:t>
            </a:r>
          </a:p>
          <a:p>
            <a:pPr marL="0" lvl="1" indent="0">
              <a:lnSpc>
                <a:spcPct val="150000"/>
              </a:lnSpc>
              <a:buNone/>
            </a:pPr>
            <a:r>
              <a:rPr lang="de-DE" dirty="0">
                <a:sym typeface="Wingdings" panose="05000000000000000000" pitchFamily="2" charset="2"/>
              </a:rPr>
              <a:t>	 </a:t>
            </a:r>
            <a:r>
              <a:rPr lang="de-DE" dirty="0" err="1">
                <a:sym typeface="Wingdings" panose="05000000000000000000" pitchFamily="2" charset="2"/>
              </a:rPr>
              <a:t>Install</a:t>
            </a:r>
            <a:r>
              <a:rPr lang="de-DE" dirty="0">
                <a:sym typeface="Wingdings" panose="05000000000000000000" pitchFamily="2" charset="2"/>
              </a:rPr>
              <a:t> an additional ABAP </a:t>
            </a:r>
            <a:r>
              <a:rPr lang="de-DE" dirty="0" err="1">
                <a:sym typeface="Wingdings" panose="05000000000000000000" pitchFamily="2" charset="2"/>
              </a:rPr>
              <a:t>plugin</a:t>
            </a:r>
            <a:r>
              <a:rPr lang="de-DE" dirty="0">
                <a:sym typeface="Wingdings" panose="05000000000000000000" pitchFamily="2" charset="2"/>
              </a:rPr>
              <a:t> </a:t>
            </a:r>
            <a:r>
              <a:rPr lang="de-DE" dirty="0" err="1">
                <a:sym typeface="Wingdings" panose="05000000000000000000" pitchFamily="2" charset="2"/>
              </a:rPr>
              <a:t>for</a:t>
            </a:r>
            <a:r>
              <a:rPr lang="de-DE" dirty="0">
                <a:sym typeface="Wingdings" panose="05000000000000000000" pitchFamily="2" charset="2"/>
              </a:rPr>
              <a:t> </a:t>
            </a:r>
            <a:r>
              <a:rPr lang="de-DE" dirty="0" err="1">
                <a:sym typeface="Wingdings" panose="05000000000000000000" pitchFamily="2" charset="2"/>
              </a:rPr>
              <a:t>Eclipse</a:t>
            </a:r>
          </a:p>
        </p:txBody>
      </p:sp>
    </p:spTree>
    <p:extLst>
      <p:ext uri="{BB962C8B-B14F-4D97-AF65-F5344CB8AC3E}">
        <p14:creationId xmlns:p14="http://schemas.microsoft.com/office/powerpoint/2010/main" val="612151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de-DE" dirty="0"/>
              <a:t>References</a:t>
            </a:r>
          </a:p>
        </p:txBody>
      </p:sp>
      <p:sp>
        <p:nvSpPr>
          <p:cNvPr id="3"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de-DE" dirty="0"/>
              <a:t>The </a:t>
            </a:r>
            <a:r>
              <a:rPr lang="de-DE" dirty="0" err="1"/>
              <a:t>Eclipse</a:t>
            </a:r>
            <a:r>
              <a:rPr lang="de-DE" dirty="0"/>
              <a:t> </a:t>
            </a:r>
            <a:r>
              <a:rPr lang="de-DE" dirty="0" err="1"/>
              <a:t>Foundation</a:t>
            </a:r>
            <a:r>
              <a:rPr lang="de-DE" dirty="0"/>
              <a:t> (2016): </a:t>
            </a:r>
            <a:r>
              <a:rPr lang="de-DE" dirty="0" err="1"/>
              <a:t>Eclipse</a:t>
            </a:r>
            <a:r>
              <a:rPr lang="de-DE" dirty="0"/>
              <a:t> Logos. </a:t>
            </a:r>
            <a:r>
              <a:rPr lang="de-DE" dirty="0" err="1"/>
              <a:t>Retrieved</a:t>
            </a:r>
            <a:r>
              <a:rPr lang="de-DE" dirty="0"/>
              <a:t> </a:t>
            </a:r>
            <a:r>
              <a:rPr lang="de-DE" dirty="0" err="1"/>
              <a:t>from</a:t>
            </a:r>
            <a:r>
              <a:rPr lang="de-DE" dirty="0"/>
              <a:t> https://eclipse.org/artwork/.</a:t>
            </a:r>
          </a:p>
        </p:txBody>
      </p:sp>
    </p:spTree>
    <p:extLst>
      <p:ext uri="{BB962C8B-B14F-4D97-AF65-F5344CB8AC3E}">
        <p14:creationId xmlns:p14="http://schemas.microsoft.com/office/powerpoint/2010/main" val="1713218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56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Introduction</a:t>
            </a:r>
          </a:p>
        </p:txBody>
      </p:sp>
      <p:sp>
        <p:nvSpPr>
          <p:cNvPr id="3" name="Inhaltsplatzhalter 2"/>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en-US" dirty="0"/>
              <a:t>SAP is one of the largest providers of enterprise applications worldwide</a:t>
            </a:r>
          </a:p>
          <a:p>
            <a:pPr marL="342720" lvl="0" indent="-342720">
              <a:lnSpc>
                <a:spcPct val="100000"/>
              </a:lnSpc>
              <a:buFont typeface="Arial" panose="020B0604020202020204" pitchFamily="34" charset="0"/>
              <a:buChar char="•"/>
            </a:pPr>
            <a:r>
              <a:rPr lang="en-US" dirty="0"/>
              <a:t>SAP software is highly customizable on individual business processes</a:t>
            </a:r>
          </a:p>
          <a:p>
            <a:pPr marL="342720" lvl="0" indent="-342720">
              <a:lnSpc>
                <a:spcPct val="100000"/>
              </a:lnSpc>
              <a:buFont typeface="Arial" panose="020B0604020202020204" pitchFamily="34" charset="0"/>
              <a:buChar char="•"/>
            </a:pPr>
            <a:r>
              <a:rPr lang="en-US" dirty="0"/>
              <a:t>SAP offers different possibilities to extend its software and develop own applications based on its infrastructure</a:t>
            </a:r>
          </a:p>
          <a:p>
            <a:pPr marL="342720" lvl="0" indent="-342720">
              <a:lnSpc>
                <a:spcPct val="100000"/>
              </a:lnSpc>
              <a:buFont typeface="Arial" panose="020B0604020202020204" pitchFamily="34" charset="0"/>
              <a:buChar char="•"/>
            </a:pPr>
            <a:r>
              <a:rPr lang="en-US" dirty="0"/>
              <a:t>The core of application of programming in SAP is the proprietary programming language called ABAP</a:t>
            </a:r>
          </a:p>
          <a:p>
            <a:pPr marL="342720" lvl="0" indent="-342720">
              <a:lnSpc>
                <a:spcPct val="100000"/>
              </a:lnSpc>
              <a:buFont typeface="Arial" panose="020B0604020202020204" pitchFamily="34" charset="0"/>
              <a:buChar char="•"/>
            </a:pPr>
            <a:r>
              <a:rPr lang="en-US" dirty="0"/>
              <a:t>But: current trends lead to an increasing demand for web-based and mobile applications</a:t>
            </a:r>
          </a:p>
          <a:p>
            <a:pPr marL="342720" lvl="0" indent="-342720">
              <a:lnSpc>
                <a:spcPct val="100000"/>
              </a:lnSpc>
              <a:buFont typeface="Arial" panose="020B0604020202020204" pitchFamily="34" charset="0"/>
              <a:buChar char="•"/>
            </a:pPr>
            <a:r>
              <a:rPr lang="en-US" dirty="0"/>
              <a:t>New SAP technologies provide the possibility to react to new trends and still be compatible with the existing solutions </a:t>
            </a:r>
          </a:p>
          <a:p>
            <a:pPr marL="342720" lvl="0" indent="-342720">
              <a:lnSpc>
                <a:spcPct val="100000"/>
              </a:lnSpc>
              <a:buFont typeface="Arial" panose="020B0604020202020204" pitchFamily="34" charset="0"/>
              <a:buChar char="•"/>
            </a:pPr>
            <a:endParaRPr lang="de-DE" dirty="0"/>
          </a:p>
        </p:txBody>
      </p:sp>
    </p:spTree>
    <p:extLst>
      <p:ext uri="{BB962C8B-B14F-4D97-AF65-F5344CB8AC3E}">
        <p14:creationId xmlns:p14="http://schemas.microsoft.com/office/powerpoint/2010/main" val="328542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Application program types</a:t>
            </a:r>
          </a:p>
        </p:txBody>
      </p:sp>
      <p:graphicFrame>
        <p:nvGraphicFramePr>
          <p:cNvPr id="7" name="Tabelle 6"/>
          <p:cNvGraphicFramePr>
            <a:graphicFrameLocks noGrp="1"/>
          </p:cNvGraphicFramePr>
          <p:nvPr>
            <p:extLst>
              <p:ext uri="{D42A27DB-BD31-4B8C-83A1-F6EECF244321}">
                <p14:modId xmlns:p14="http://schemas.microsoft.com/office/powerpoint/2010/main" val="2386705819"/>
              </p:ext>
            </p:extLst>
          </p:nvPr>
        </p:nvGraphicFramePr>
        <p:xfrm>
          <a:off x="323999" y="1380227"/>
          <a:ext cx="11437876" cy="5163142"/>
        </p:xfrm>
        <a:graphic>
          <a:graphicData uri="http://schemas.openxmlformats.org/drawingml/2006/table">
            <a:tbl>
              <a:tblPr firstRow="1" bandRow="1">
                <a:tableStyleId>{B301B821-A1FF-4177-AEE7-76D212191A09}</a:tableStyleId>
              </a:tblPr>
              <a:tblGrid>
                <a:gridCol w="2056530">
                  <a:extLst>
                    <a:ext uri="{9D8B030D-6E8A-4147-A177-3AD203B41FA5}">
                      <a16:colId xmlns:a16="http://schemas.microsoft.com/office/drawing/2014/main" val="20000"/>
                    </a:ext>
                  </a:extLst>
                </a:gridCol>
                <a:gridCol w="6020898">
                  <a:extLst>
                    <a:ext uri="{9D8B030D-6E8A-4147-A177-3AD203B41FA5}">
                      <a16:colId xmlns:a16="http://schemas.microsoft.com/office/drawing/2014/main" val="20001"/>
                    </a:ext>
                  </a:extLst>
                </a:gridCol>
                <a:gridCol w="3360448">
                  <a:extLst>
                    <a:ext uri="{9D8B030D-6E8A-4147-A177-3AD203B41FA5}">
                      <a16:colId xmlns:a16="http://schemas.microsoft.com/office/drawing/2014/main" val="20002"/>
                    </a:ext>
                  </a:extLst>
                </a:gridCol>
              </a:tblGrid>
              <a:tr h="370933">
                <a:tc>
                  <a:txBody>
                    <a:bodyPr/>
                    <a:lstStyle/>
                    <a:p>
                      <a:pPr marL="0" lvl="0" algn="ctr">
                        <a:lnSpc>
                          <a:spcPct val="100000"/>
                        </a:lnSpc>
                        <a:buNone/>
                      </a:pPr>
                      <a:r>
                        <a:rPr lang="en-US" noProof="0" dirty="0"/>
                        <a:t>Type</a:t>
                      </a:r>
                      <a:endParaRPr lang="en-US" noProof="0" dirty="0">
                        <a:solidFill>
                          <a:srgbClr val="000000"/>
                        </a:solidFill>
                      </a:endParaRPr>
                    </a:p>
                  </a:txBody>
                  <a:tcPr anchor="ctr"/>
                </a:tc>
                <a:tc>
                  <a:txBody>
                    <a:bodyPr/>
                    <a:lstStyle/>
                    <a:p>
                      <a:pPr marL="0" lvl="0" algn="ctr">
                        <a:lnSpc>
                          <a:spcPct val="100000"/>
                        </a:lnSpc>
                        <a:buNone/>
                      </a:pPr>
                      <a:r>
                        <a:rPr lang="en-US" noProof="0" dirty="0"/>
                        <a:t>Description</a:t>
                      </a:r>
                      <a:endParaRPr lang="en-US" noProof="0" dirty="0">
                        <a:solidFill>
                          <a:srgbClr val="000000"/>
                        </a:solidFill>
                      </a:endParaRPr>
                    </a:p>
                  </a:txBody>
                  <a:tcPr anchor="ctr"/>
                </a:tc>
                <a:tc>
                  <a:txBody>
                    <a:bodyPr/>
                    <a:lstStyle/>
                    <a:p>
                      <a:pPr marL="0" lvl="0" algn="ctr">
                        <a:lnSpc>
                          <a:spcPct val="100000"/>
                        </a:lnSpc>
                        <a:buNone/>
                      </a:pPr>
                      <a:r>
                        <a:rPr lang="en-US" noProof="0" dirty="0"/>
                        <a:t>Programming</a:t>
                      </a:r>
                      <a:r>
                        <a:rPr lang="en-US" baseline="0" noProof="0" dirty="0"/>
                        <a:t> languages</a:t>
                      </a:r>
                      <a:endParaRPr lang="en-US" baseline="0" noProof="0" dirty="0">
                        <a:solidFill>
                          <a:srgbClr val="000000"/>
                        </a:solidFill>
                      </a:endParaRPr>
                    </a:p>
                  </a:txBody>
                  <a:tcPr anchor="ctr"/>
                </a:tc>
                <a:extLst>
                  <a:ext uri="{0D108BD9-81ED-4DB2-BD59-A6C34878D82A}">
                    <a16:rowId xmlns:a16="http://schemas.microsoft.com/office/drawing/2014/main" val="10000"/>
                  </a:ext>
                </a:extLst>
              </a:tr>
              <a:tr h="869008">
                <a:tc>
                  <a:txBody>
                    <a:bodyPr/>
                    <a:lstStyle/>
                    <a:p>
                      <a:pPr marL="0" lvl="0" algn="ctr">
                        <a:lnSpc>
                          <a:spcPct val="100000"/>
                        </a:lnSpc>
                        <a:buNone/>
                      </a:pPr>
                      <a:r>
                        <a:rPr lang="en-US" noProof="0" dirty="0"/>
                        <a:t>Report</a:t>
                      </a:r>
                      <a:endParaRPr lang="en-US" b="1" noProof="0" dirty="0"/>
                    </a:p>
                  </a:txBody>
                  <a:tcPr anchor="ctr"/>
                </a:tc>
                <a:tc>
                  <a:txBody>
                    <a:bodyPr/>
                    <a:lstStyle/>
                    <a:p>
                      <a:pPr marL="342720" lvl="0" indent="-342720">
                        <a:lnSpc>
                          <a:spcPct val="100000"/>
                        </a:lnSpc>
                        <a:buFont typeface="Arial" panose="020B0604020202020204" pitchFamily="34" charset="0"/>
                        <a:buChar char="•"/>
                      </a:pPr>
                      <a:r>
                        <a:rPr lang="en-US" noProof="0" dirty="0"/>
                        <a:t>Executable</a:t>
                      </a:r>
                      <a:r>
                        <a:rPr lang="en-US" baseline="0" noProof="0" dirty="0"/>
                        <a:t> programs</a:t>
                      </a:r>
                    </a:p>
                    <a:p>
                      <a:pPr marL="342720" lvl="0" indent="-342720">
                        <a:lnSpc>
                          <a:spcPct val="100000"/>
                        </a:lnSpc>
                        <a:buFont typeface="Arial" panose="020B0604020202020204" pitchFamily="34" charset="0"/>
                        <a:buChar char="•"/>
                      </a:pPr>
                      <a:r>
                        <a:rPr lang="en-US" baseline="0" noProof="0" dirty="0"/>
                        <a:t>Processing and displaying of data</a:t>
                      </a:r>
                    </a:p>
                  </a:txBody>
                  <a:tcPr/>
                </a:tc>
                <a:tc>
                  <a:txBody>
                    <a:bodyPr/>
                    <a:lstStyle/>
                    <a:p>
                      <a:pPr marL="0" lvl="0" algn="l">
                        <a:lnSpc>
                          <a:spcPct val="100000"/>
                        </a:lnSpc>
                        <a:buNone/>
                      </a:pPr>
                      <a:r>
                        <a:rPr lang="en-US" noProof="0" dirty="0"/>
                        <a:t>ABAP</a:t>
                      </a:r>
                    </a:p>
                  </a:txBody>
                  <a:tcPr/>
                </a:tc>
                <a:extLst>
                  <a:ext uri="{0D108BD9-81ED-4DB2-BD59-A6C34878D82A}">
                    <a16:rowId xmlns:a16="http://schemas.microsoft.com/office/drawing/2014/main" val="10001"/>
                  </a:ext>
                </a:extLst>
              </a:tr>
              <a:tr h="1093078">
                <a:tc>
                  <a:txBody>
                    <a:bodyPr/>
                    <a:lstStyle/>
                    <a:p>
                      <a:pPr marL="0" lvl="0" algn="ctr">
                        <a:lnSpc>
                          <a:spcPct val="100000"/>
                        </a:lnSpc>
                        <a:buNone/>
                      </a:pPr>
                      <a:r>
                        <a:rPr lang="en-US" noProof="0" dirty="0" err="1"/>
                        <a:t>Dynpro</a:t>
                      </a:r>
                      <a:endParaRPr lang="en-US" b="1" noProof="0" dirty="0" err="1"/>
                    </a:p>
                  </a:txBody>
                  <a:tcPr anchor="ctr"/>
                </a:tc>
                <a:tc>
                  <a:txBody>
                    <a:bodyPr/>
                    <a:lstStyle/>
                    <a:p>
                      <a:pPr marL="342720" lvl="0" indent="-342720">
                        <a:lnSpc>
                          <a:spcPct val="100000"/>
                        </a:lnSpc>
                        <a:buFont typeface="Arial" panose="020B0604020202020204" pitchFamily="34" charset="0"/>
                        <a:buChar char="•"/>
                      </a:pPr>
                      <a:r>
                        <a:rPr lang="en-US" noProof="0" dirty="0"/>
                        <a:t>Application</a:t>
                      </a:r>
                      <a:r>
                        <a:rPr lang="en-US" baseline="0" noProof="0" dirty="0"/>
                        <a:t> programs with user interface within SAP GUI</a:t>
                      </a:r>
                    </a:p>
                    <a:p>
                      <a:pPr marL="342720" lvl="0" indent="-342720">
                        <a:lnSpc>
                          <a:spcPct val="100000"/>
                        </a:lnSpc>
                        <a:buFont typeface="Arial" panose="020B0604020202020204" pitchFamily="34" charset="0"/>
                        <a:buChar char="•"/>
                      </a:pPr>
                      <a:r>
                        <a:rPr lang="en-US" baseline="0" noProof="0" dirty="0"/>
                        <a:t>Handling user interaction with SAP GUI</a:t>
                      </a:r>
                    </a:p>
                  </a:txBody>
                  <a:tcPr/>
                </a:tc>
                <a:tc>
                  <a:txBody>
                    <a:bodyPr/>
                    <a:lstStyle/>
                    <a:p>
                      <a:pPr marL="0" lvl="0" algn="l">
                        <a:lnSpc>
                          <a:spcPct val="100000"/>
                        </a:lnSpc>
                        <a:buNone/>
                      </a:pPr>
                      <a:r>
                        <a:rPr lang="en-US" noProof="0" dirty="0"/>
                        <a:t>ABAP</a:t>
                      </a:r>
                    </a:p>
                  </a:txBody>
                  <a:tcPr/>
                </a:tc>
                <a:extLst>
                  <a:ext uri="{0D108BD9-81ED-4DB2-BD59-A6C34878D82A}">
                    <a16:rowId xmlns:a16="http://schemas.microsoft.com/office/drawing/2014/main" val="10002"/>
                  </a:ext>
                </a:extLst>
              </a:tr>
              <a:tr h="869008">
                <a:tc>
                  <a:txBody>
                    <a:bodyPr/>
                    <a:lstStyle/>
                    <a:p>
                      <a:pPr marL="0" lvl="0" algn="ctr">
                        <a:lnSpc>
                          <a:spcPct val="100000"/>
                        </a:lnSpc>
                        <a:buNone/>
                      </a:pPr>
                      <a:r>
                        <a:rPr lang="en-US" noProof="0" dirty="0"/>
                        <a:t>Print Forms</a:t>
                      </a:r>
                      <a:endParaRPr lang="en-US" b="1" baseline="0" noProof="0" dirty="0"/>
                    </a:p>
                  </a:txBody>
                  <a:tcPr anchor="ctr"/>
                </a:tc>
                <a:tc>
                  <a:txBody>
                    <a:bodyPr/>
                    <a:lstStyle/>
                    <a:p>
                      <a:pPr marL="342720" lvl="0" indent="-342720">
                        <a:lnSpc>
                          <a:spcPct val="100000"/>
                        </a:lnSpc>
                        <a:buFont typeface="Arial" panose="020B0604020202020204" pitchFamily="34" charset="0"/>
                        <a:buChar char="•"/>
                      </a:pPr>
                      <a:r>
                        <a:rPr lang="en-US" noProof="0" dirty="0"/>
                        <a:t>ABAP</a:t>
                      </a:r>
                      <a:r>
                        <a:rPr lang="en-US" baseline="0" noProof="0" dirty="0"/>
                        <a:t> programs with printable outputs. E.g. PDF, direct printing</a:t>
                      </a:r>
                    </a:p>
                    <a:p>
                      <a:pPr marL="342720" lvl="0" indent="-342720">
                        <a:lnSpc>
                          <a:spcPct val="100000"/>
                        </a:lnSpc>
                        <a:buFont typeface="Arial" panose="020B0604020202020204" pitchFamily="34" charset="0"/>
                        <a:buChar char="•"/>
                      </a:pPr>
                      <a:endParaRPr lang="en-US" baseline="0" noProof="0" dirty="0"/>
                    </a:p>
                  </a:txBody>
                  <a:tcPr/>
                </a:tc>
                <a:tc>
                  <a:txBody>
                    <a:bodyPr/>
                    <a:lstStyle/>
                    <a:p>
                      <a:pPr marL="0" lvl="0" algn="l">
                        <a:lnSpc>
                          <a:spcPct val="100000"/>
                        </a:lnSpc>
                        <a:buNone/>
                      </a:pPr>
                      <a:r>
                        <a:rPr lang="en-US" noProof="0" dirty="0"/>
                        <a:t>ABAP, JavaScript for Adobe Live Cycle</a:t>
                      </a:r>
                    </a:p>
                  </a:txBody>
                  <a:tcPr/>
                </a:tc>
                <a:extLst>
                  <a:ext uri="{0D108BD9-81ED-4DB2-BD59-A6C34878D82A}">
                    <a16:rowId xmlns:a16="http://schemas.microsoft.com/office/drawing/2014/main" val="10003"/>
                  </a:ext>
                </a:extLst>
              </a:tr>
              <a:tr h="869008">
                <a:tc>
                  <a:txBody>
                    <a:bodyPr/>
                    <a:lstStyle/>
                    <a:p>
                      <a:pPr marL="0" lvl="0" algn="ctr">
                        <a:lnSpc>
                          <a:spcPct val="100000"/>
                        </a:lnSpc>
                        <a:buNone/>
                      </a:pPr>
                      <a:r>
                        <a:rPr lang="en-US" noProof="0" dirty="0"/>
                        <a:t>Web </a:t>
                      </a:r>
                      <a:r>
                        <a:rPr lang="en-US" noProof="0" dirty="0" err="1"/>
                        <a:t>Dynpro</a:t>
                      </a:r>
                      <a:endParaRPr lang="en-US" b="1" noProof="0" dirty="0" err="1"/>
                    </a:p>
                  </a:txBody>
                  <a:tcPr anchor="ctr"/>
                </a:tc>
                <a:tc>
                  <a:txBody>
                    <a:bodyPr/>
                    <a:lstStyle/>
                    <a:p>
                      <a:pPr marL="342720" lvl="0" indent="-342720">
                        <a:lnSpc>
                          <a:spcPct val="100000"/>
                        </a:lnSpc>
                        <a:buFont typeface="Arial" panose="020B0604020202020204" pitchFamily="34" charset="0"/>
                        <a:buChar char="•"/>
                      </a:pPr>
                      <a:r>
                        <a:rPr lang="en-US" noProof="0" dirty="0"/>
                        <a:t>Web-based</a:t>
                      </a:r>
                      <a:r>
                        <a:rPr lang="en-US" baseline="0" noProof="0" dirty="0"/>
                        <a:t> applications</a:t>
                      </a:r>
                    </a:p>
                    <a:p>
                      <a:pPr marL="342720" lvl="0" indent="-342720">
                        <a:lnSpc>
                          <a:spcPct val="100000"/>
                        </a:lnSpc>
                        <a:buFont typeface="Arial" panose="020B0604020202020204" pitchFamily="34" charset="0"/>
                        <a:buChar char="•"/>
                      </a:pPr>
                      <a:r>
                        <a:rPr lang="en-US" baseline="0" noProof="0" dirty="0"/>
                        <a:t>Creating web pages solely with ABAP</a:t>
                      </a:r>
                    </a:p>
                  </a:txBody>
                  <a:tcPr/>
                </a:tc>
                <a:tc>
                  <a:txBody>
                    <a:bodyPr/>
                    <a:lstStyle/>
                    <a:p>
                      <a:pPr marL="0" lvl="0" algn="l">
                        <a:lnSpc>
                          <a:spcPct val="100000"/>
                        </a:lnSpc>
                        <a:buNone/>
                      </a:pPr>
                      <a:r>
                        <a:rPr lang="en-US" noProof="0" dirty="0"/>
                        <a:t>ABAP</a:t>
                      </a:r>
                    </a:p>
                  </a:txBody>
                  <a:tcPr/>
                </a:tc>
                <a:extLst>
                  <a:ext uri="{0D108BD9-81ED-4DB2-BD59-A6C34878D82A}">
                    <a16:rowId xmlns:a16="http://schemas.microsoft.com/office/drawing/2014/main" val="10004"/>
                  </a:ext>
                </a:extLst>
              </a:tr>
              <a:tr h="869008">
                <a:tc>
                  <a:txBody>
                    <a:bodyPr/>
                    <a:lstStyle/>
                    <a:p>
                      <a:pPr marL="0" lvl="0" algn="ctr">
                        <a:lnSpc>
                          <a:spcPct val="100000"/>
                        </a:lnSpc>
                        <a:buNone/>
                      </a:pPr>
                      <a:r>
                        <a:rPr lang="en-US" noProof="0" dirty="0"/>
                        <a:t>SAPUI5</a:t>
                      </a:r>
                      <a:endParaRPr lang="en-US" b="1" noProof="0" dirty="0"/>
                    </a:p>
                  </a:txBody>
                  <a:tcPr anchor="ctr"/>
                </a:tc>
                <a:tc>
                  <a:txBody>
                    <a:bodyPr/>
                    <a:lstStyle/>
                    <a:p>
                      <a:pPr marL="342720" lvl="0" indent="-342720">
                        <a:lnSpc>
                          <a:spcPct val="100000"/>
                        </a:lnSpc>
                        <a:buFont typeface="Arial" panose="020B0604020202020204" pitchFamily="34" charset="0"/>
                        <a:buChar char="•"/>
                      </a:pPr>
                      <a:r>
                        <a:rPr lang="en-US" noProof="0" dirty="0"/>
                        <a:t>Web</a:t>
                      </a:r>
                      <a:r>
                        <a:rPr lang="en-US" baseline="0" noProof="0" dirty="0"/>
                        <a:t> and mobile applications</a:t>
                      </a:r>
                    </a:p>
                    <a:p>
                      <a:pPr marL="342720" lvl="0" indent="-342720">
                        <a:lnSpc>
                          <a:spcPct val="100000"/>
                        </a:lnSpc>
                        <a:buFont typeface="Arial" panose="020B0604020202020204" pitchFamily="34" charset="0"/>
                        <a:buChar char="•"/>
                      </a:pPr>
                      <a:r>
                        <a:rPr lang="en-US" baseline="0" noProof="0" dirty="0"/>
                        <a:t>Focus on increased usability</a:t>
                      </a:r>
                    </a:p>
                  </a:txBody>
                  <a:tcPr/>
                </a:tc>
                <a:tc>
                  <a:txBody>
                    <a:bodyPr/>
                    <a:lstStyle/>
                    <a:p>
                      <a:pPr marL="0" lvl="0" algn="l">
                        <a:lnSpc>
                          <a:spcPct val="100000"/>
                        </a:lnSpc>
                        <a:buNone/>
                      </a:pPr>
                      <a:r>
                        <a:rPr lang="en-US" noProof="0" dirty="0"/>
                        <a:t>HTML5, JavaScript,</a:t>
                      </a:r>
                      <a:r>
                        <a:rPr lang="en-US" baseline="0" noProof="0" dirty="0"/>
                        <a:t> ABAP</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4677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Report</a:t>
            </a:r>
          </a:p>
        </p:txBody>
      </p:sp>
      <p:pic>
        <p:nvPicPr>
          <p:cNvPr id="4" name="Picture 3">
            <a:extLst>
              <a:ext uri="{FF2B5EF4-FFF2-40B4-BE49-F238E27FC236}">
                <a16:creationId xmlns:a16="http://schemas.microsoft.com/office/drawing/2014/main" id="{02BD943E-89EA-0C9B-FAB5-3506522A667C}"/>
              </a:ext>
            </a:extLst>
          </p:cNvPr>
          <p:cNvPicPr>
            <a:picLocks noChangeAspect="1"/>
          </p:cNvPicPr>
          <p:nvPr/>
        </p:nvPicPr>
        <p:blipFill>
          <a:blip r:embed="rId3"/>
          <a:stretch>
            <a:fillRect/>
          </a:stretch>
        </p:blipFill>
        <p:spPr>
          <a:xfrm>
            <a:off x="3896349" y="1476105"/>
            <a:ext cx="7772400" cy="4708764"/>
          </a:xfrm>
          <a:prstGeom prst="rect">
            <a:avLst/>
          </a:prstGeom>
        </p:spPr>
      </p:pic>
      <p:sp>
        <p:nvSpPr>
          <p:cNvPr id="5" name="Inhaltsplatzhalter 2">
            <a:extLst>
              <a:ext uri="{FF2B5EF4-FFF2-40B4-BE49-F238E27FC236}">
                <a16:creationId xmlns:a16="http://schemas.microsoft.com/office/drawing/2014/main" id="{5FECF1F3-29B1-C98B-1DF4-0E92109D453A}"/>
              </a:ext>
            </a:extLst>
          </p:cNvPr>
          <p:cNvSpPr>
            <a:spLocks noGrp="1"/>
          </p:cNvSpPr>
          <p:nvPr>
            <p:ph idx="1"/>
          </p:nvPr>
        </p:nvSpPr>
        <p:spPr>
          <a:xfrm>
            <a:off x="323999" y="1692389"/>
            <a:ext cx="11545199" cy="4393016"/>
          </a:xfrm>
        </p:spPr>
        <p:txBody>
          <a:bodyPr lIns="0" tIns="0" rIns="0" bIns="0"/>
          <a:lstStyle/>
          <a:p>
            <a:pPr marL="342720" lvl="0" indent="-342720">
              <a:lnSpc>
                <a:spcPct val="100000"/>
              </a:lnSpc>
              <a:buFont typeface="Arial" panose="020B0604020202020204" pitchFamily="34" charset="0"/>
              <a:buChar char="•"/>
            </a:pPr>
            <a:r>
              <a:rPr lang="en-US" dirty="0"/>
              <a:t>Program: </a:t>
            </a:r>
          </a:p>
          <a:p>
            <a:pPr lvl="0">
              <a:lnSpc>
                <a:spcPct val="100000"/>
              </a:lnSpc>
            </a:pPr>
            <a:r>
              <a:rPr lang="en-US" dirty="0"/>
              <a:t>     </a:t>
            </a:r>
            <a:r>
              <a:rPr lang="en-US" b="1" dirty="0"/>
              <a:t>ZR_03_000_FLIGHTS</a:t>
            </a:r>
          </a:p>
          <a:p>
            <a:pPr lvl="0">
              <a:lnSpc>
                <a:spcPct val="100000"/>
              </a:lnSpc>
            </a:pPr>
            <a:endParaRPr lang="en-US" b="1" dirty="0"/>
          </a:p>
          <a:p>
            <a:pPr marL="342720" lvl="0" indent="-342720">
              <a:lnSpc>
                <a:spcPct val="100000"/>
              </a:lnSpc>
              <a:buFont typeface="Arial" panose="020B0604020202020204" pitchFamily="34" charset="0"/>
              <a:buChar char="•"/>
            </a:pPr>
            <a:endParaRPr lang="de-DE" dirty="0"/>
          </a:p>
        </p:txBody>
      </p:sp>
    </p:spTree>
    <p:extLst>
      <p:ext uri="{BB962C8B-B14F-4D97-AF65-F5344CB8AC3E}">
        <p14:creationId xmlns:p14="http://schemas.microsoft.com/office/powerpoint/2010/main" val="204744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Dynpro (Dynamic Program / Dialog Program)</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281" y="1329554"/>
            <a:ext cx="9125032" cy="5080371"/>
          </a:xfrm>
          <a:prstGeom prst="rect">
            <a:avLst/>
          </a:prstGeom>
        </p:spPr>
      </p:pic>
    </p:spTree>
    <p:extLst>
      <p:ext uri="{BB962C8B-B14F-4D97-AF65-F5344CB8AC3E}">
        <p14:creationId xmlns:p14="http://schemas.microsoft.com/office/powerpoint/2010/main" val="3623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Print Forms</a:t>
            </a:r>
          </a:p>
        </p:txBody>
      </p:sp>
      <p:sp>
        <p:nvSpPr>
          <p:cNvPr id="5" name="Rectangle 67">
            <a:extLst>
              <a:ext uri="{FF2B5EF4-FFF2-40B4-BE49-F238E27FC236}">
                <a16:creationId xmlns:a16="http://schemas.microsoft.com/office/drawing/2014/main" id="{38C850CA-CCF5-026C-EB8D-A98FB8D307E7}"/>
              </a:ext>
            </a:extLst>
          </p:cNvPr>
          <p:cNvSpPr>
            <a:spLocks noChangeArrowheads="1"/>
          </p:cNvSpPr>
          <p:nvPr/>
        </p:nvSpPr>
        <p:spPr bwMode="auto">
          <a:xfrm>
            <a:off x="1905000" y="3219450"/>
            <a:ext cx="2057400" cy="1143000"/>
          </a:xfrm>
          <a:prstGeom prst="rect">
            <a:avLst/>
          </a:prstGeom>
          <a:solidFill>
            <a:srgbClr val="FFC000"/>
          </a:solidFill>
          <a:ln w="6350" algn="ctr">
            <a:solidFill>
              <a:schemeClr val="tx1"/>
            </a:solidFill>
            <a:miter lim="800000"/>
            <a:headEnd/>
            <a:tailEnd/>
          </a:ln>
        </p:spPr>
        <p:txBody>
          <a:bodyPr lIns="90000" tIns="72000" rIns="90000" bIns="72000" rtlCol="0" anchor="ctr"/>
          <a:lstStyle>
            <a:lvl1pPr>
              <a:spcBef>
                <a:spcPts val="750"/>
              </a:spcBef>
              <a:buClr>
                <a:srgbClr val="0E69AF"/>
              </a:buClr>
              <a:buSzPct val="120000"/>
              <a:buFont typeface="Segoe UI" panose="020B0502040204020203" pitchFamily="34" charset="0"/>
              <a:buChar char="»"/>
              <a:defRPr>
                <a:solidFill>
                  <a:schemeClr val="tx1"/>
                </a:solidFill>
                <a:latin typeface="Segoe UI" panose="020B0502040204020203" pitchFamily="34" charset="0"/>
              </a:defRPr>
            </a:lvl1pPr>
            <a:lvl2pPr marL="742950" indent="-285750">
              <a:spcBef>
                <a:spcPts val="375"/>
              </a:spcBef>
              <a:buClr>
                <a:srgbClr val="0E69AF"/>
              </a:buClr>
              <a:buSzPct val="120000"/>
              <a:buFont typeface="Segoe UI" panose="020B0502040204020203" pitchFamily="34" charset="0"/>
              <a:buChar char="»"/>
              <a:defRPr sz="1500">
                <a:solidFill>
                  <a:schemeClr val="tx1"/>
                </a:solidFill>
                <a:latin typeface="Segoe UI" panose="020B0502040204020203" pitchFamily="34" charset="0"/>
              </a:defRPr>
            </a:lvl2pPr>
            <a:lvl3pPr marL="1143000" indent="-228600">
              <a:spcBef>
                <a:spcPts val="375"/>
              </a:spcBef>
              <a:buClr>
                <a:srgbClr val="0E69AF"/>
              </a:buClr>
              <a:buSzPct val="120000"/>
              <a:buFont typeface="Segoe UI" panose="020B0502040204020203" pitchFamily="34" charset="0"/>
              <a:buChar char="»"/>
              <a:defRPr sz="1400">
                <a:solidFill>
                  <a:schemeClr val="tx1"/>
                </a:solidFill>
                <a:latin typeface="Segoe UI" panose="020B0502040204020203" pitchFamily="34" charset="0"/>
              </a:defRPr>
            </a:lvl3pPr>
            <a:lvl4pPr marL="1600200" indent="-228600">
              <a:spcBef>
                <a:spcPts val="375"/>
              </a:spcBef>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4pPr>
            <a:lvl5pPr marL="2057400" indent="-228600">
              <a:spcBef>
                <a:spcPts val="375"/>
              </a:spcBef>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5pPr>
            <a:lvl6pPr marL="25146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6pPr>
            <a:lvl7pPr marL="29718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7pPr>
            <a:lvl8pPr marL="34290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8pPr>
            <a:lvl9pPr marL="38862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9pPr>
          </a:lstStyle>
          <a:p>
            <a:pPr algn="ctr" defTabSz="914400" fontAlgn="base">
              <a:spcBef>
                <a:spcPct val="50000"/>
              </a:spcBef>
              <a:spcAft>
                <a:spcPct val="0"/>
              </a:spcAft>
              <a:buClr>
                <a:srgbClr val="F0AB00"/>
              </a:buClr>
              <a:buSzPct val="80000"/>
              <a:buNone/>
            </a:pPr>
            <a:r>
              <a:rPr lang="en-US" altLang="en-US" sz="2000" kern="0">
                <a:ea typeface="Arial Unicode MS" pitchFamily="34" charset="-128"/>
                <a:cs typeface="Arial Unicode MS" pitchFamily="34" charset="-128"/>
              </a:rPr>
              <a:t>ABAP Program</a:t>
            </a:r>
            <a:endParaRPr lang="en-US" altLang="en-US" sz="2000" kern="0" dirty="0">
              <a:ea typeface="Arial Unicode MS" pitchFamily="34" charset="-128"/>
              <a:cs typeface="Arial Unicode MS" pitchFamily="34" charset="-128"/>
            </a:endParaRPr>
          </a:p>
        </p:txBody>
      </p:sp>
      <p:sp>
        <p:nvSpPr>
          <p:cNvPr id="6" name="AutoShape 106">
            <a:extLst>
              <a:ext uri="{FF2B5EF4-FFF2-40B4-BE49-F238E27FC236}">
                <a16:creationId xmlns:a16="http://schemas.microsoft.com/office/drawing/2014/main" id="{4C8A6B52-D119-A9B7-75F3-28E01EA533FF}"/>
              </a:ext>
            </a:extLst>
          </p:cNvPr>
          <p:cNvSpPr>
            <a:spLocks noChangeArrowheads="1"/>
          </p:cNvSpPr>
          <p:nvPr/>
        </p:nvSpPr>
        <p:spPr bwMode="auto">
          <a:xfrm>
            <a:off x="4191000" y="3562350"/>
            <a:ext cx="457200" cy="457200"/>
          </a:xfrm>
          <a:prstGeom prst="rightArrow">
            <a:avLst>
              <a:gd name="adj1" fmla="val 50000"/>
              <a:gd name="adj2" fmla="val 25000"/>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438" tIns="45719" rIns="91438" bIns="45719" anchor="ctr"/>
          <a:lstStyle>
            <a:lvl1pPr>
              <a:spcBef>
                <a:spcPts val="750"/>
              </a:spcBef>
              <a:buClr>
                <a:srgbClr val="0E69AF"/>
              </a:buClr>
              <a:buSzPct val="120000"/>
              <a:buFont typeface="Segoe UI" panose="020B0502040204020203" pitchFamily="34" charset="0"/>
              <a:buChar char="»"/>
              <a:defRPr>
                <a:solidFill>
                  <a:schemeClr val="tx1"/>
                </a:solidFill>
                <a:latin typeface="Segoe UI" panose="020B0502040204020203" pitchFamily="34" charset="0"/>
              </a:defRPr>
            </a:lvl1pPr>
            <a:lvl2pPr marL="742950" indent="-285750">
              <a:spcBef>
                <a:spcPts val="375"/>
              </a:spcBef>
              <a:buClr>
                <a:srgbClr val="0E69AF"/>
              </a:buClr>
              <a:buSzPct val="120000"/>
              <a:buFont typeface="Segoe UI" panose="020B0502040204020203" pitchFamily="34" charset="0"/>
              <a:buChar char="»"/>
              <a:defRPr sz="1500">
                <a:solidFill>
                  <a:schemeClr val="tx1"/>
                </a:solidFill>
                <a:latin typeface="Segoe UI" panose="020B0502040204020203" pitchFamily="34" charset="0"/>
              </a:defRPr>
            </a:lvl2pPr>
            <a:lvl3pPr marL="1143000" indent="-228600">
              <a:spcBef>
                <a:spcPts val="375"/>
              </a:spcBef>
              <a:buClr>
                <a:srgbClr val="0E69AF"/>
              </a:buClr>
              <a:buSzPct val="120000"/>
              <a:buFont typeface="Segoe UI" panose="020B0502040204020203" pitchFamily="34" charset="0"/>
              <a:buChar char="»"/>
              <a:defRPr sz="1400">
                <a:solidFill>
                  <a:schemeClr val="tx1"/>
                </a:solidFill>
                <a:latin typeface="Segoe UI" panose="020B0502040204020203" pitchFamily="34" charset="0"/>
              </a:defRPr>
            </a:lvl3pPr>
            <a:lvl4pPr marL="1600200" indent="-228600">
              <a:spcBef>
                <a:spcPts val="375"/>
              </a:spcBef>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4pPr>
            <a:lvl5pPr marL="2057400" indent="-228600">
              <a:spcBef>
                <a:spcPts val="375"/>
              </a:spcBef>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5pPr>
            <a:lvl6pPr marL="25146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6pPr>
            <a:lvl7pPr marL="29718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7pPr>
            <a:lvl8pPr marL="34290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8pPr>
            <a:lvl9pPr marL="3886200" indent="-228600" eaLnBrk="0" fontAlgn="base" hangingPunct="0">
              <a:spcBef>
                <a:spcPts val="375"/>
              </a:spcBef>
              <a:spcAft>
                <a:spcPct val="0"/>
              </a:spcAft>
              <a:buClr>
                <a:srgbClr val="0E69AF"/>
              </a:buClr>
              <a:buSzPct val="120000"/>
              <a:buFont typeface="Segoe UI" panose="020B0502040204020203" pitchFamily="34" charset="0"/>
              <a:buChar char="»"/>
              <a:defRPr sz="1200">
                <a:solidFill>
                  <a:schemeClr val="tx1"/>
                </a:solidFill>
                <a:latin typeface="Segoe UI" panose="020B0502040204020203" pitchFamily="34" charset="0"/>
              </a:defRPr>
            </a:lvl9pPr>
          </a:lstStyle>
          <a:p>
            <a:pPr algn="r">
              <a:spcBef>
                <a:spcPct val="0"/>
              </a:spcBef>
              <a:buClrTx/>
              <a:buSzTx/>
              <a:buFontTx/>
              <a:buNone/>
            </a:pPr>
            <a:endParaRPr lang="en-US" altLang="en-US">
              <a:latin typeface="Arial" panose="020B0604020202020204" pitchFamily="34" charset="0"/>
            </a:endParaRPr>
          </a:p>
        </p:txBody>
      </p:sp>
      <p:pic>
        <p:nvPicPr>
          <p:cNvPr id="7" name="Picture 2">
            <a:extLst>
              <a:ext uri="{FF2B5EF4-FFF2-40B4-BE49-F238E27FC236}">
                <a16:creationId xmlns:a16="http://schemas.microsoft.com/office/drawing/2014/main" id="{36EEB27A-C058-2C93-E62C-BB6ED203B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744" y="1413849"/>
            <a:ext cx="5646738" cy="48685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4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999" y="324074"/>
            <a:ext cx="11545199" cy="756174"/>
          </a:xfrm>
        </p:spPr>
        <p:txBody>
          <a:bodyPr lIns="0" tIns="0" rIns="0" bIns="0"/>
          <a:lstStyle/>
          <a:p>
            <a:pPr lvl="0">
              <a:lnSpc>
                <a:spcPct val="100000"/>
              </a:lnSpc>
            </a:pPr>
            <a:r>
              <a:rPr lang="en-US" sz="2000" dirty="0">
                <a:solidFill>
                  <a:srgbClr val="CCCCCC"/>
                </a:solidFill>
              </a:rPr>
              <a:t>I. Application Development with SAP</a:t>
            </a:r>
            <a:br>
              <a:rPr lang="en-US" dirty="0"/>
            </a:br>
            <a:r>
              <a:rPr lang="en-US" dirty="0"/>
              <a:t>SAPUI5</a:t>
            </a: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519" y="1268081"/>
            <a:ext cx="8842158" cy="5195330"/>
          </a:xfrm>
          <a:prstGeom prst="rect">
            <a:avLst/>
          </a:prstGeom>
        </p:spPr>
      </p:pic>
    </p:spTree>
    <p:extLst>
      <p:ext uri="{BB962C8B-B14F-4D97-AF65-F5344CB8AC3E}">
        <p14:creationId xmlns:p14="http://schemas.microsoft.com/office/powerpoint/2010/main" val="1258029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6_16x9_white.pptx" id="{A240C6B1-4B8B-4B09-890E-22AD0EDAE698}" vid="{87366DE1-901D-47FB-8DBB-89EE7EBFFA35}"/>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TotalTime>
  <Words>1428</Words>
  <Application>Microsoft Macintosh PowerPoint</Application>
  <PresentationFormat>Custom</PresentationFormat>
  <Paragraphs>256</Paragraphs>
  <Slides>33</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Courier New</vt:lpstr>
      <vt:lpstr>Segoe UI</vt:lpstr>
      <vt:lpstr>Symbol</vt:lpstr>
      <vt:lpstr>Times New Roman</vt:lpstr>
      <vt:lpstr>Wingdings</vt:lpstr>
      <vt:lpstr>Wingdings</vt:lpstr>
      <vt:lpstr>SAP_2016_16x9_white</vt:lpstr>
      <vt:lpstr>think-cell Slide</vt:lpstr>
      <vt:lpstr>SAP Application Development</vt:lpstr>
      <vt:lpstr>Prerequisites</vt:lpstr>
      <vt:lpstr>Agenda</vt:lpstr>
      <vt:lpstr>I. Application Development with SAP Introduction</vt:lpstr>
      <vt:lpstr>I. Application Development with SAP Application program types</vt:lpstr>
      <vt:lpstr>I. Application Development with SAP Report</vt:lpstr>
      <vt:lpstr>I. Application Development with SAP Dynpro (Dynamic Program / Dialog Program)</vt:lpstr>
      <vt:lpstr>I. Application Development with SAP Print Forms</vt:lpstr>
      <vt:lpstr>I. Application Development with SAP SAPUI5</vt:lpstr>
      <vt:lpstr>I. Application Development with SAP Business Server Pages (Obsoleted)</vt:lpstr>
      <vt:lpstr>I. Application Development with SAP Web Dynpro (Obsoleted)</vt:lpstr>
      <vt:lpstr>II. Technical Basis SAP system architecture</vt:lpstr>
      <vt:lpstr>III. Introduction to SAP GUI About the SAP GUI</vt:lpstr>
      <vt:lpstr>III. Introduction to SAP GUI Architecture</vt:lpstr>
      <vt:lpstr>III. Introduction to SAP GUI Login</vt:lpstr>
      <vt:lpstr>How to change Theme (Added by FPT)</vt:lpstr>
      <vt:lpstr>III. Introduction to SAP GUI SAP Easy Access</vt:lpstr>
      <vt:lpstr>III. Introduction to SAP GUI System functions</vt:lpstr>
      <vt:lpstr>III. Introduction to SAP GUI The CLIENT number</vt:lpstr>
      <vt:lpstr>IV. Introduction to ABAP for Eclipse About Eclipse</vt:lpstr>
      <vt:lpstr>IV. Introduction to ABAP for Eclipse Reasons to use Eclipse</vt:lpstr>
      <vt:lpstr>IV. Introduction to ABAP for Eclipse Reasons to use SAPGUI (Added by FPT)</vt:lpstr>
      <vt:lpstr>IV. Introduction to ABAP for Eclipse Technical features and prerequisites</vt:lpstr>
      <vt:lpstr>V. Setting up the development environment Step 1: Download Eclipse IDE</vt:lpstr>
      <vt:lpstr>V. Setting up the development environment Step 2: Install ABAP Plugin for Eclipse</vt:lpstr>
      <vt:lpstr>V. Setting up the development environment Step 3: Connect to an SAP System</vt:lpstr>
      <vt:lpstr> </vt:lpstr>
      <vt:lpstr>Check your knowledge</vt:lpstr>
      <vt:lpstr>Check your knowledge</vt:lpstr>
      <vt:lpstr>Solution</vt:lpstr>
      <vt:lpstr>Solution</vt:lpstr>
      <vt:lpstr>References</vt:lpstr>
      <vt:lpstr>PowerPoint Presentation</vt:lpstr>
    </vt:vector>
  </TitlesOfParts>
  <Company>SAP UCC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Application Development</dc:title>
  <dc:subject>SAP Application Development</dc:subject>
  <dc:creator>SAP UCC Munich</dc:creator>
  <cp:keywords>ABAP</cp:keywords>
  <cp:lastModifiedBy>Thanh Lam Nhat Yen</cp:lastModifiedBy>
  <cp:revision>248</cp:revision>
  <dcterms:created xsi:type="dcterms:W3CDTF">2015-07-03T07:45:52Z</dcterms:created>
  <dcterms:modified xsi:type="dcterms:W3CDTF">2023-09-07T08:32:46Z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852863565</vt:i4>
  </property>
  <property fmtid="{D5CDD505-2E9C-101B-9397-08002B2CF9AE}" pid="3" name="_NewReviewCycle">
    <vt:lpwstr/>
  </property>
  <property fmtid="{D5CDD505-2E9C-101B-9397-08002B2CF9AE}" pid="4" name="_EmailSubject">
    <vt:lpwstr>SAP Vorlage</vt:lpwstr>
  </property>
  <property fmtid="{D5CDD505-2E9C-101B-9397-08002B2CF9AE}" pid="5" name="_AuthorEmail">
    <vt:lpwstr>michael.nuernberg@sap.com</vt:lpwstr>
  </property>
  <property fmtid="{D5CDD505-2E9C-101B-9397-08002B2CF9AE}" pid="6" name="_AuthorEmailDisplayName">
    <vt:lpwstr>Nuernberg, Michael</vt:lpwstr>
  </property>
  <property fmtid="{D5CDD505-2E9C-101B-9397-08002B2CF9AE}" pid="7" name="_PreviousAdHocReviewCycleID">
    <vt:i4>1199788362</vt:i4>
  </property>
</Properties>
</file>